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6"/>
  </p:notesMasterIdLst>
  <p:sldIdLst>
    <p:sldId id="258" r:id="rId6"/>
    <p:sldId id="259" r:id="rId7"/>
    <p:sldId id="272" r:id="rId8"/>
    <p:sldId id="269" r:id="rId9"/>
    <p:sldId id="262" r:id="rId10"/>
    <p:sldId id="263" r:id="rId11"/>
    <p:sldId id="265" r:id="rId12"/>
    <p:sldId id="271" r:id="rId13"/>
    <p:sldId id="273" r:id="rId14"/>
    <p:sldId id="27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92E"/>
    <a:srgbClr val="0E71B8"/>
    <a:srgbClr val="73B632"/>
    <a:srgbClr val="7FCB28"/>
    <a:srgbClr val="FDE654"/>
    <a:srgbClr val="286AA6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8B53E-BB65-42E0-BB3C-718A944328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72A1113-3860-4186-8CD4-50D54347804D}">
      <dgm:prSet/>
      <dgm:spPr/>
      <dgm:t>
        <a:bodyPr/>
        <a:lstStyle/>
        <a:p>
          <a:r>
            <a:rPr lang="de-DE"/>
            <a:t>Ressourcenschonende, zielführende Erarbeitung in Partnerschaft</a:t>
          </a:r>
          <a:endParaRPr lang="en-US"/>
        </a:p>
      </dgm:t>
    </dgm:pt>
    <dgm:pt modelId="{129B1F95-336F-42CD-96C6-A0705081CAEF}" type="parTrans" cxnId="{CE015B8E-8C33-4680-A295-7E12BE7D9A59}">
      <dgm:prSet/>
      <dgm:spPr/>
      <dgm:t>
        <a:bodyPr/>
        <a:lstStyle/>
        <a:p>
          <a:endParaRPr lang="en-US"/>
        </a:p>
      </dgm:t>
    </dgm:pt>
    <dgm:pt modelId="{5B1D7675-697D-43E1-BF8B-A8F3BB6AEEBB}" type="sibTrans" cxnId="{CE015B8E-8C33-4680-A295-7E12BE7D9A59}">
      <dgm:prSet/>
      <dgm:spPr/>
      <dgm:t>
        <a:bodyPr/>
        <a:lstStyle/>
        <a:p>
          <a:endParaRPr lang="en-US"/>
        </a:p>
      </dgm:t>
    </dgm:pt>
    <dgm:pt modelId="{A52A25B0-E47E-4DB6-9908-78E8A4EC9CD3}">
      <dgm:prSet/>
      <dgm:spPr/>
      <dgm:t>
        <a:bodyPr/>
        <a:lstStyle/>
        <a:p>
          <a:r>
            <a:rPr lang="de-DE"/>
            <a:t>Einbezug aller wichtigen lokalen Akteure als Basis für Umsetzung</a:t>
          </a:r>
          <a:endParaRPr lang="en-US"/>
        </a:p>
      </dgm:t>
    </dgm:pt>
    <dgm:pt modelId="{53A57918-6674-433D-ABA8-8422B9F20048}" type="parTrans" cxnId="{2056AC9E-31B0-4C34-A547-F0BE3764BCB8}">
      <dgm:prSet/>
      <dgm:spPr/>
      <dgm:t>
        <a:bodyPr/>
        <a:lstStyle/>
        <a:p>
          <a:endParaRPr lang="en-US"/>
        </a:p>
      </dgm:t>
    </dgm:pt>
    <dgm:pt modelId="{3DF5E877-BC19-4A9F-8E63-D44E9572F34D}" type="sibTrans" cxnId="{2056AC9E-31B0-4C34-A547-F0BE3764BCB8}">
      <dgm:prSet/>
      <dgm:spPr/>
      <dgm:t>
        <a:bodyPr/>
        <a:lstStyle/>
        <a:p>
          <a:endParaRPr lang="en-US"/>
        </a:p>
      </dgm:t>
    </dgm:pt>
    <dgm:pt modelId="{A8E035F6-6CB0-46FF-9EBC-F280C8A32ED2}">
      <dgm:prSet/>
      <dgm:spPr/>
      <dgm:t>
        <a:bodyPr/>
        <a:lstStyle/>
        <a:p>
          <a:r>
            <a:rPr lang="de-DE"/>
            <a:t>Wärmewende strategisch, effizient und koordiniert voranbringen</a:t>
          </a:r>
          <a:endParaRPr lang="en-US"/>
        </a:p>
      </dgm:t>
    </dgm:pt>
    <dgm:pt modelId="{3D4D732A-B3A5-4616-BDED-03DDA65C0AE0}" type="parTrans" cxnId="{71EC142B-4DCD-475F-BE77-452CCE67E23C}">
      <dgm:prSet/>
      <dgm:spPr/>
      <dgm:t>
        <a:bodyPr/>
        <a:lstStyle/>
        <a:p>
          <a:endParaRPr lang="en-US"/>
        </a:p>
      </dgm:t>
    </dgm:pt>
    <dgm:pt modelId="{4466349E-8D7E-4490-979E-5A5CD795E473}" type="sibTrans" cxnId="{71EC142B-4DCD-475F-BE77-452CCE67E23C}">
      <dgm:prSet/>
      <dgm:spPr/>
      <dgm:t>
        <a:bodyPr/>
        <a:lstStyle/>
        <a:p>
          <a:endParaRPr lang="en-US"/>
        </a:p>
      </dgm:t>
    </dgm:pt>
    <dgm:pt modelId="{56E25120-3CD5-4E16-B706-B8D1362F69A7}">
      <dgm:prSet/>
      <dgm:spPr/>
      <dgm:t>
        <a:bodyPr/>
        <a:lstStyle/>
        <a:p>
          <a:r>
            <a:rPr lang="de-DE"/>
            <a:t>Stärkung lokale Wertschöpfung</a:t>
          </a:r>
          <a:endParaRPr lang="en-US"/>
        </a:p>
      </dgm:t>
    </dgm:pt>
    <dgm:pt modelId="{2249A2FB-969D-4620-81E2-D1E12A533DF2}" type="parTrans" cxnId="{3D9ED1EF-7CF3-482A-BE5D-D662E8F332A6}">
      <dgm:prSet/>
      <dgm:spPr/>
      <dgm:t>
        <a:bodyPr/>
        <a:lstStyle/>
        <a:p>
          <a:endParaRPr lang="en-US"/>
        </a:p>
      </dgm:t>
    </dgm:pt>
    <dgm:pt modelId="{052BA24E-7B87-4D17-81BD-F6F18314A5BE}" type="sibTrans" cxnId="{3D9ED1EF-7CF3-482A-BE5D-D662E8F332A6}">
      <dgm:prSet/>
      <dgm:spPr/>
      <dgm:t>
        <a:bodyPr/>
        <a:lstStyle/>
        <a:p>
          <a:endParaRPr lang="en-US"/>
        </a:p>
      </dgm:t>
    </dgm:pt>
    <dgm:pt modelId="{F742F1D6-1C9D-46F8-ABB7-460A846945A0}">
      <dgm:prSet/>
      <dgm:spPr/>
      <dgm:t>
        <a:bodyPr/>
        <a:lstStyle/>
        <a:p>
          <a:r>
            <a:rPr lang="de-DE"/>
            <a:t>Stabile Wärmepreise/Autarkie mit Erschließung lokaler EE-Potenziale</a:t>
          </a:r>
          <a:endParaRPr lang="en-US"/>
        </a:p>
      </dgm:t>
    </dgm:pt>
    <dgm:pt modelId="{6E40112F-7D8B-421D-B584-1DCC22EABE86}" type="parTrans" cxnId="{78BF6E88-5EA4-4094-A056-DD1FDFDFB82F}">
      <dgm:prSet/>
      <dgm:spPr/>
      <dgm:t>
        <a:bodyPr/>
        <a:lstStyle/>
        <a:p>
          <a:endParaRPr lang="en-US"/>
        </a:p>
      </dgm:t>
    </dgm:pt>
    <dgm:pt modelId="{44276860-B0F9-4B75-B910-274E11F3B584}" type="sibTrans" cxnId="{78BF6E88-5EA4-4094-A056-DD1FDFDFB82F}">
      <dgm:prSet/>
      <dgm:spPr/>
      <dgm:t>
        <a:bodyPr/>
        <a:lstStyle/>
        <a:p>
          <a:endParaRPr lang="en-US"/>
        </a:p>
      </dgm:t>
    </dgm:pt>
    <dgm:pt modelId="{CEDFC73F-AE7E-4A92-87EA-C99825076A42}">
      <dgm:prSet/>
      <dgm:spPr/>
      <dgm:t>
        <a:bodyPr/>
        <a:lstStyle/>
        <a:p>
          <a:r>
            <a:rPr lang="de-DE"/>
            <a:t>Integrierte Stadt- und Ortsentwicklung</a:t>
          </a:r>
          <a:endParaRPr lang="en-US"/>
        </a:p>
      </dgm:t>
    </dgm:pt>
    <dgm:pt modelId="{64088A68-D1BE-4E83-A906-11CF4660C1FA}" type="parTrans" cxnId="{7CE7205C-6F0D-46AC-B65E-C929075CE724}">
      <dgm:prSet/>
      <dgm:spPr/>
      <dgm:t>
        <a:bodyPr/>
        <a:lstStyle/>
        <a:p>
          <a:endParaRPr lang="en-US"/>
        </a:p>
      </dgm:t>
    </dgm:pt>
    <dgm:pt modelId="{936B385C-70B0-49F8-8C39-E5AC7CD93D81}" type="sibTrans" cxnId="{7CE7205C-6F0D-46AC-B65E-C929075CE724}">
      <dgm:prSet/>
      <dgm:spPr/>
      <dgm:t>
        <a:bodyPr/>
        <a:lstStyle/>
        <a:p>
          <a:endParaRPr lang="en-US"/>
        </a:p>
      </dgm:t>
    </dgm:pt>
    <dgm:pt modelId="{EBA4BAED-8C48-44E6-8AE9-EB8ED52FA455}">
      <dgm:prSet/>
      <dgm:spPr/>
      <dgm:t>
        <a:bodyPr/>
        <a:lstStyle/>
        <a:p>
          <a:r>
            <a:rPr lang="de-DE"/>
            <a:t>Optimierung von Infrastrukturmaßnahmen</a:t>
          </a:r>
          <a:endParaRPr lang="en-US"/>
        </a:p>
      </dgm:t>
    </dgm:pt>
    <dgm:pt modelId="{1A6A712D-E22B-455B-9180-1D3C492858CA}" type="parTrans" cxnId="{1F7CA46B-5AB9-445B-B33E-611635FE30B3}">
      <dgm:prSet/>
      <dgm:spPr/>
      <dgm:t>
        <a:bodyPr/>
        <a:lstStyle/>
        <a:p>
          <a:endParaRPr lang="en-US"/>
        </a:p>
      </dgm:t>
    </dgm:pt>
    <dgm:pt modelId="{26817944-66A4-478D-880A-D220B16905E5}" type="sibTrans" cxnId="{1F7CA46B-5AB9-445B-B33E-611635FE30B3}">
      <dgm:prSet/>
      <dgm:spPr/>
      <dgm:t>
        <a:bodyPr/>
        <a:lstStyle/>
        <a:p>
          <a:endParaRPr lang="en-US"/>
        </a:p>
      </dgm:t>
    </dgm:pt>
    <dgm:pt modelId="{DEAA6414-2489-4D36-9CDC-7CE847C763D6}" type="pres">
      <dgm:prSet presAssocID="{6E08B53E-BB65-42E0-BB3C-718A9443286C}" presName="diagram" presStyleCnt="0">
        <dgm:presLayoutVars>
          <dgm:dir/>
          <dgm:resizeHandles val="exact"/>
        </dgm:presLayoutVars>
      </dgm:prSet>
      <dgm:spPr/>
    </dgm:pt>
    <dgm:pt modelId="{FBB606A7-D135-4B20-BF3B-02491D27BD0B}" type="pres">
      <dgm:prSet presAssocID="{372A1113-3860-4186-8CD4-50D54347804D}" presName="node" presStyleLbl="node1" presStyleIdx="0" presStyleCnt="7">
        <dgm:presLayoutVars>
          <dgm:bulletEnabled val="1"/>
        </dgm:presLayoutVars>
      </dgm:prSet>
      <dgm:spPr/>
    </dgm:pt>
    <dgm:pt modelId="{C0962912-A607-4A12-9EC0-F4953C3900A7}" type="pres">
      <dgm:prSet presAssocID="{5B1D7675-697D-43E1-BF8B-A8F3BB6AEEBB}" presName="sibTrans" presStyleCnt="0"/>
      <dgm:spPr/>
    </dgm:pt>
    <dgm:pt modelId="{A288B430-0703-4BED-8428-718799E1C03F}" type="pres">
      <dgm:prSet presAssocID="{A52A25B0-E47E-4DB6-9908-78E8A4EC9CD3}" presName="node" presStyleLbl="node1" presStyleIdx="1" presStyleCnt="7">
        <dgm:presLayoutVars>
          <dgm:bulletEnabled val="1"/>
        </dgm:presLayoutVars>
      </dgm:prSet>
      <dgm:spPr/>
    </dgm:pt>
    <dgm:pt modelId="{EEC5120E-4FDD-4F9B-B01C-B7F3F09191E8}" type="pres">
      <dgm:prSet presAssocID="{3DF5E877-BC19-4A9F-8E63-D44E9572F34D}" presName="sibTrans" presStyleCnt="0"/>
      <dgm:spPr/>
    </dgm:pt>
    <dgm:pt modelId="{88981419-41CE-4334-9754-1B045B0C2BEA}" type="pres">
      <dgm:prSet presAssocID="{A8E035F6-6CB0-46FF-9EBC-F280C8A32ED2}" presName="node" presStyleLbl="node1" presStyleIdx="2" presStyleCnt="7" custLinFactNeighborX="3223">
        <dgm:presLayoutVars>
          <dgm:bulletEnabled val="1"/>
        </dgm:presLayoutVars>
      </dgm:prSet>
      <dgm:spPr/>
    </dgm:pt>
    <dgm:pt modelId="{B5F08882-A2AE-4DBD-BEF7-9E36BB88A866}" type="pres">
      <dgm:prSet presAssocID="{4466349E-8D7E-4490-979E-5A5CD795E473}" presName="sibTrans" presStyleCnt="0"/>
      <dgm:spPr/>
    </dgm:pt>
    <dgm:pt modelId="{FAB65AE5-BD04-40E9-B2C8-3F51A8822923}" type="pres">
      <dgm:prSet presAssocID="{56E25120-3CD5-4E16-B706-B8D1362F69A7}" presName="node" presStyleLbl="node1" presStyleIdx="3" presStyleCnt="7">
        <dgm:presLayoutVars>
          <dgm:bulletEnabled val="1"/>
        </dgm:presLayoutVars>
      </dgm:prSet>
      <dgm:spPr/>
    </dgm:pt>
    <dgm:pt modelId="{2BCFFA3E-444C-4AD9-81FF-5FF8D76A4055}" type="pres">
      <dgm:prSet presAssocID="{052BA24E-7B87-4D17-81BD-F6F18314A5BE}" presName="sibTrans" presStyleCnt="0"/>
      <dgm:spPr/>
    </dgm:pt>
    <dgm:pt modelId="{D530F4DC-C701-44F8-9CCA-A36ED02BD23B}" type="pres">
      <dgm:prSet presAssocID="{F742F1D6-1C9D-46F8-ABB7-460A846945A0}" presName="node" presStyleLbl="node1" presStyleIdx="4" presStyleCnt="7">
        <dgm:presLayoutVars>
          <dgm:bulletEnabled val="1"/>
        </dgm:presLayoutVars>
      </dgm:prSet>
      <dgm:spPr/>
    </dgm:pt>
    <dgm:pt modelId="{58614C2C-587C-49D9-B2DA-1C94C205B8B5}" type="pres">
      <dgm:prSet presAssocID="{44276860-B0F9-4B75-B910-274E11F3B584}" presName="sibTrans" presStyleCnt="0"/>
      <dgm:spPr/>
    </dgm:pt>
    <dgm:pt modelId="{AF15E9CE-CACA-4D90-94D6-43FD1867317D}" type="pres">
      <dgm:prSet presAssocID="{CEDFC73F-AE7E-4A92-87EA-C99825076A42}" presName="node" presStyleLbl="node1" presStyleIdx="5" presStyleCnt="7">
        <dgm:presLayoutVars>
          <dgm:bulletEnabled val="1"/>
        </dgm:presLayoutVars>
      </dgm:prSet>
      <dgm:spPr/>
    </dgm:pt>
    <dgm:pt modelId="{9CB575C3-89FA-4AFC-8C7F-65902DE8CD35}" type="pres">
      <dgm:prSet presAssocID="{936B385C-70B0-49F8-8C39-E5AC7CD93D81}" presName="sibTrans" presStyleCnt="0"/>
      <dgm:spPr/>
    </dgm:pt>
    <dgm:pt modelId="{5E649B37-A76F-4D64-997C-84047E0DCFEC}" type="pres">
      <dgm:prSet presAssocID="{EBA4BAED-8C48-44E6-8AE9-EB8ED52FA455}" presName="node" presStyleLbl="node1" presStyleIdx="6" presStyleCnt="7">
        <dgm:presLayoutVars>
          <dgm:bulletEnabled val="1"/>
        </dgm:presLayoutVars>
      </dgm:prSet>
      <dgm:spPr/>
    </dgm:pt>
  </dgm:ptLst>
  <dgm:cxnLst>
    <dgm:cxn modelId="{0880B60A-1B9F-449A-81C5-F6053710CBB3}" type="presOf" srcId="{56E25120-3CD5-4E16-B706-B8D1362F69A7}" destId="{FAB65AE5-BD04-40E9-B2C8-3F51A8822923}" srcOrd="0" destOrd="0" presId="urn:microsoft.com/office/officeart/2005/8/layout/default"/>
    <dgm:cxn modelId="{E378DE0F-1B97-48ED-9F91-6E5F933743EF}" type="presOf" srcId="{F742F1D6-1C9D-46F8-ABB7-460A846945A0}" destId="{D530F4DC-C701-44F8-9CCA-A36ED02BD23B}" srcOrd="0" destOrd="0" presId="urn:microsoft.com/office/officeart/2005/8/layout/default"/>
    <dgm:cxn modelId="{84F23722-0E27-40FE-ABFA-149564D19577}" type="presOf" srcId="{372A1113-3860-4186-8CD4-50D54347804D}" destId="{FBB606A7-D135-4B20-BF3B-02491D27BD0B}" srcOrd="0" destOrd="0" presId="urn:microsoft.com/office/officeart/2005/8/layout/default"/>
    <dgm:cxn modelId="{71EC142B-4DCD-475F-BE77-452CCE67E23C}" srcId="{6E08B53E-BB65-42E0-BB3C-718A9443286C}" destId="{A8E035F6-6CB0-46FF-9EBC-F280C8A32ED2}" srcOrd="2" destOrd="0" parTransId="{3D4D732A-B3A5-4616-BDED-03DDA65C0AE0}" sibTransId="{4466349E-8D7E-4490-979E-5A5CD795E473}"/>
    <dgm:cxn modelId="{7CE7205C-6F0D-46AC-B65E-C929075CE724}" srcId="{6E08B53E-BB65-42E0-BB3C-718A9443286C}" destId="{CEDFC73F-AE7E-4A92-87EA-C99825076A42}" srcOrd="5" destOrd="0" parTransId="{64088A68-D1BE-4E83-A906-11CF4660C1FA}" sibTransId="{936B385C-70B0-49F8-8C39-E5AC7CD93D81}"/>
    <dgm:cxn modelId="{1F7CA46B-5AB9-445B-B33E-611635FE30B3}" srcId="{6E08B53E-BB65-42E0-BB3C-718A9443286C}" destId="{EBA4BAED-8C48-44E6-8AE9-EB8ED52FA455}" srcOrd="6" destOrd="0" parTransId="{1A6A712D-E22B-455B-9180-1D3C492858CA}" sibTransId="{26817944-66A4-478D-880A-D220B16905E5}"/>
    <dgm:cxn modelId="{77EF0380-0223-4FE8-AE42-EEE265167D7E}" type="presOf" srcId="{6E08B53E-BB65-42E0-BB3C-718A9443286C}" destId="{DEAA6414-2489-4D36-9CDC-7CE847C763D6}" srcOrd="0" destOrd="0" presId="urn:microsoft.com/office/officeart/2005/8/layout/default"/>
    <dgm:cxn modelId="{78BF6E88-5EA4-4094-A056-DD1FDFDFB82F}" srcId="{6E08B53E-BB65-42E0-BB3C-718A9443286C}" destId="{F742F1D6-1C9D-46F8-ABB7-460A846945A0}" srcOrd="4" destOrd="0" parTransId="{6E40112F-7D8B-421D-B584-1DCC22EABE86}" sibTransId="{44276860-B0F9-4B75-B910-274E11F3B584}"/>
    <dgm:cxn modelId="{CE015B8E-8C33-4680-A295-7E12BE7D9A59}" srcId="{6E08B53E-BB65-42E0-BB3C-718A9443286C}" destId="{372A1113-3860-4186-8CD4-50D54347804D}" srcOrd="0" destOrd="0" parTransId="{129B1F95-336F-42CD-96C6-A0705081CAEF}" sibTransId="{5B1D7675-697D-43E1-BF8B-A8F3BB6AEEBB}"/>
    <dgm:cxn modelId="{A595129C-A3B4-4FB0-A282-5B5F7A8DDE80}" type="presOf" srcId="{EBA4BAED-8C48-44E6-8AE9-EB8ED52FA455}" destId="{5E649B37-A76F-4D64-997C-84047E0DCFEC}" srcOrd="0" destOrd="0" presId="urn:microsoft.com/office/officeart/2005/8/layout/default"/>
    <dgm:cxn modelId="{012E959C-60CE-4B31-B4F3-133A63CD5CE8}" type="presOf" srcId="{A52A25B0-E47E-4DB6-9908-78E8A4EC9CD3}" destId="{A288B430-0703-4BED-8428-718799E1C03F}" srcOrd="0" destOrd="0" presId="urn:microsoft.com/office/officeart/2005/8/layout/default"/>
    <dgm:cxn modelId="{2056AC9E-31B0-4C34-A547-F0BE3764BCB8}" srcId="{6E08B53E-BB65-42E0-BB3C-718A9443286C}" destId="{A52A25B0-E47E-4DB6-9908-78E8A4EC9CD3}" srcOrd="1" destOrd="0" parTransId="{53A57918-6674-433D-ABA8-8422B9F20048}" sibTransId="{3DF5E877-BC19-4A9F-8E63-D44E9572F34D}"/>
    <dgm:cxn modelId="{4D33D3A7-B8AF-456E-9F35-F3A90E1B23FA}" type="presOf" srcId="{CEDFC73F-AE7E-4A92-87EA-C99825076A42}" destId="{AF15E9CE-CACA-4D90-94D6-43FD1867317D}" srcOrd="0" destOrd="0" presId="urn:microsoft.com/office/officeart/2005/8/layout/default"/>
    <dgm:cxn modelId="{202902EA-3FEC-4623-ACBC-4B710365795E}" type="presOf" srcId="{A8E035F6-6CB0-46FF-9EBC-F280C8A32ED2}" destId="{88981419-41CE-4334-9754-1B045B0C2BEA}" srcOrd="0" destOrd="0" presId="urn:microsoft.com/office/officeart/2005/8/layout/default"/>
    <dgm:cxn modelId="{3D9ED1EF-7CF3-482A-BE5D-D662E8F332A6}" srcId="{6E08B53E-BB65-42E0-BB3C-718A9443286C}" destId="{56E25120-3CD5-4E16-B706-B8D1362F69A7}" srcOrd="3" destOrd="0" parTransId="{2249A2FB-969D-4620-81E2-D1E12A533DF2}" sibTransId="{052BA24E-7B87-4D17-81BD-F6F18314A5BE}"/>
    <dgm:cxn modelId="{8A9B447F-2CF2-4DF5-8317-E5FC69782417}" type="presParOf" srcId="{DEAA6414-2489-4D36-9CDC-7CE847C763D6}" destId="{FBB606A7-D135-4B20-BF3B-02491D27BD0B}" srcOrd="0" destOrd="0" presId="urn:microsoft.com/office/officeart/2005/8/layout/default"/>
    <dgm:cxn modelId="{8395DFB1-9AA6-444F-9922-0DE3ACE4A082}" type="presParOf" srcId="{DEAA6414-2489-4D36-9CDC-7CE847C763D6}" destId="{C0962912-A607-4A12-9EC0-F4953C3900A7}" srcOrd="1" destOrd="0" presId="urn:microsoft.com/office/officeart/2005/8/layout/default"/>
    <dgm:cxn modelId="{87A3A7DB-898A-4FE9-8DDC-097F90E9DE08}" type="presParOf" srcId="{DEAA6414-2489-4D36-9CDC-7CE847C763D6}" destId="{A288B430-0703-4BED-8428-718799E1C03F}" srcOrd="2" destOrd="0" presId="urn:microsoft.com/office/officeart/2005/8/layout/default"/>
    <dgm:cxn modelId="{C24715C1-E050-4832-B13C-8055FA46D672}" type="presParOf" srcId="{DEAA6414-2489-4D36-9CDC-7CE847C763D6}" destId="{EEC5120E-4FDD-4F9B-B01C-B7F3F09191E8}" srcOrd="3" destOrd="0" presId="urn:microsoft.com/office/officeart/2005/8/layout/default"/>
    <dgm:cxn modelId="{0EAC5032-71F6-4A9F-BFFE-3B26582BD832}" type="presParOf" srcId="{DEAA6414-2489-4D36-9CDC-7CE847C763D6}" destId="{88981419-41CE-4334-9754-1B045B0C2BEA}" srcOrd="4" destOrd="0" presId="urn:microsoft.com/office/officeart/2005/8/layout/default"/>
    <dgm:cxn modelId="{BF3D2147-36EA-4A18-808A-C1A0C820DC6A}" type="presParOf" srcId="{DEAA6414-2489-4D36-9CDC-7CE847C763D6}" destId="{B5F08882-A2AE-4DBD-BEF7-9E36BB88A866}" srcOrd="5" destOrd="0" presId="urn:microsoft.com/office/officeart/2005/8/layout/default"/>
    <dgm:cxn modelId="{974C109A-F6E3-4A2D-982F-924454AFBBB9}" type="presParOf" srcId="{DEAA6414-2489-4D36-9CDC-7CE847C763D6}" destId="{FAB65AE5-BD04-40E9-B2C8-3F51A8822923}" srcOrd="6" destOrd="0" presId="urn:microsoft.com/office/officeart/2005/8/layout/default"/>
    <dgm:cxn modelId="{D5B1DFAB-03D8-4041-A97D-0B680B1C4762}" type="presParOf" srcId="{DEAA6414-2489-4D36-9CDC-7CE847C763D6}" destId="{2BCFFA3E-444C-4AD9-81FF-5FF8D76A4055}" srcOrd="7" destOrd="0" presId="urn:microsoft.com/office/officeart/2005/8/layout/default"/>
    <dgm:cxn modelId="{F11D7C87-761D-4659-8BCA-0DB6136AB7E2}" type="presParOf" srcId="{DEAA6414-2489-4D36-9CDC-7CE847C763D6}" destId="{D530F4DC-C701-44F8-9CCA-A36ED02BD23B}" srcOrd="8" destOrd="0" presId="urn:microsoft.com/office/officeart/2005/8/layout/default"/>
    <dgm:cxn modelId="{93803A66-D48F-4B5D-A4C0-6DE5BE23A1DC}" type="presParOf" srcId="{DEAA6414-2489-4D36-9CDC-7CE847C763D6}" destId="{58614C2C-587C-49D9-B2DA-1C94C205B8B5}" srcOrd="9" destOrd="0" presId="urn:microsoft.com/office/officeart/2005/8/layout/default"/>
    <dgm:cxn modelId="{61FC766B-A97F-48D8-AA7E-33995FE866CD}" type="presParOf" srcId="{DEAA6414-2489-4D36-9CDC-7CE847C763D6}" destId="{AF15E9CE-CACA-4D90-94D6-43FD1867317D}" srcOrd="10" destOrd="0" presId="urn:microsoft.com/office/officeart/2005/8/layout/default"/>
    <dgm:cxn modelId="{9CCAC016-BA2F-400C-B3CB-B85E5AA68C35}" type="presParOf" srcId="{DEAA6414-2489-4D36-9CDC-7CE847C763D6}" destId="{9CB575C3-89FA-4AFC-8C7F-65902DE8CD35}" srcOrd="11" destOrd="0" presId="urn:microsoft.com/office/officeart/2005/8/layout/default"/>
    <dgm:cxn modelId="{B5CC9835-555F-4C2E-AA8D-922789CB8496}" type="presParOf" srcId="{DEAA6414-2489-4D36-9CDC-7CE847C763D6}" destId="{5E649B37-A76F-4D64-997C-84047E0DCFE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606A7-D135-4B20-BF3B-02491D27BD0B}">
      <dsp:nvSpPr>
        <dsp:cNvPr id="0" name=""/>
        <dsp:cNvSpPr/>
      </dsp:nvSpPr>
      <dsp:spPr>
        <a:xfrm>
          <a:off x="2982" y="454827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Ressourcenschonende, zielführende Erarbeitung in Partnerschaft</a:t>
          </a:r>
          <a:endParaRPr lang="en-US" sz="1700" kern="1200"/>
        </a:p>
      </dsp:txBody>
      <dsp:txXfrm>
        <a:off x="2982" y="454827"/>
        <a:ext cx="2365918" cy="1419550"/>
      </dsp:txXfrm>
    </dsp:sp>
    <dsp:sp modelId="{A288B430-0703-4BED-8428-718799E1C03F}">
      <dsp:nvSpPr>
        <dsp:cNvPr id="0" name=""/>
        <dsp:cNvSpPr/>
      </dsp:nvSpPr>
      <dsp:spPr>
        <a:xfrm>
          <a:off x="2605492" y="454827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Einbezug aller wichtigen lokalen Akteure als Basis für Umsetzung</a:t>
          </a:r>
          <a:endParaRPr lang="en-US" sz="1700" kern="1200"/>
        </a:p>
      </dsp:txBody>
      <dsp:txXfrm>
        <a:off x="2605492" y="454827"/>
        <a:ext cx="2365918" cy="1419550"/>
      </dsp:txXfrm>
    </dsp:sp>
    <dsp:sp modelId="{88981419-41CE-4334-9754-1B045B0C2BEA}">
      <dsp:nvSpPr>
        <dsp:cNvPr id="0" name=""/>
        <dsp:cNvSpPr/>
      </dsp:nvSpPr>
      <dsp:spPr>
        <a:xfrm>
          <a:off x="5284255" y="454827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Wärmewende strategisch, effizient und koordiniert voranbringen</a:t>
          </a:r>
          <a:endParaRPr lang="en-US" sz="1700" kern="1200"/>
        </a:p>
      </dsp:txBody>
      <dsp:txXfrm>
        <a:off x="5284255" y="454827"/>
        <a:ext cx="2365918" cy="1419550"/>
      </dsp:txXfrm>
    </dsp:sp>
    <dsp:sp modelId="{FAB65AE5-BD04-40E9-B2C8-3F51A8822923}">
      <dsp:nvSpPr>
        <dsp:cNvPr id="0" name=""/>
        <dsp:cNvSpPr/>
      </dsp:nvSpPr>
      <dsp:spPr>
        <a:xfrm>
          <a:off x="7810512" y="454827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Stärkung lokale Wertschöpfung</a:t>
          </a:r>
          <a:endParaRPr lang="en-US" sz="1700" kern="1200"/>
        </a:p>
      </dsp:txBody>
      <dsp:txXfrm>
        <a:off x="7810512" y="454827"/>
        <a:ext cx="2365918" cy="1419550"/>
      </dsp:txXfrm>
    </dsp:sp>
    <dsp:sp modelId="{D530F4DC-C701-44F8-9CCA-A36ED02BD23B}">
      <dsp:nvSpPr>
        <dsp:cNvPr id="0" name=""/>
        <dsp:cNvSpPr/>
      </dsp:nvSpPr>
      <dsp:spPr>
        <a:xfrm>
          <a:off x="1304237" y="2110970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Stabile Wärmepreise/Autarkie mit Erschließung lokaler EE-Potenziale</a:t>
          </a:r>
          <a:endParaRPr lang="en-US" sz="1700" kern="1200"/>
        </a:p>
      </dsp:txBody>
      <dsp:txXfrm>
        <a:off x="1304237" y="2110970"/>
        <a:ext cx="2365918" cy="1419550"/>
      </dsp:txXfrm>
    </dsp:sp>
    <dsp:sp modelId="{AF15E9CE-CACA-4D90-94D6-43FD1867317D}">
      <dsp:nvSpPr>
        <dsp:cNvPr id="0" name=""/>
        <dsp:cNvSpPr/>
      </dsp:nvSpPr>
      <dsp:spPr>
        <a:xfrm>
          <a:off x="3906747" y="2110970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Integrierte Stadt- und Ortsentwicklung</a:t>
          </a:r>
          <a:endParaRPr lang="en-US" sz="1700" kern="1200"/>
        </a:p>
      </dsp:txBody>
      <dsp:txXfrm>
        <a:off x="3906747" y="2110970"/>
        <a:ext cx="2365918" cy="1419550"/>
      </dsp:txXfrm>
    </dsp:sp>
    <dsp:sp modelId="{5E649B37-A76F-4D64-997C-84047E0DCFEC}">
      <dsp:nvSpPr>
        <dsp:cNvPr id="0" name=""/>
        <dsp:cNvSpPr/>
      </dsp:nvSpPr>
      <dsp:spPr>
        <a:xfrm>
          <a:off x="6509257" y="2110970"/>
          <a:ext cx="2365918" cy="1419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/>
            <a:t>Optimierung von Infrastrukturmaßnahmen</a:t>
          </a:r>
          <a:endParaRPr lang="en-US" sz="1700" kern="1200"/>
        </a:p>
      </dsp:txBody>
      <dsp:txXfrm>
        <a:off x="6509257" y="2110970"/>
        <a:ext cx="2365918" cy="1419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F2B1-945F-0840-B20D-251D6690EDC8}" type="datetimeFigureOut">
              <a:rPr lang="de-DE" smtClean="0"/>
              <a:t>17.04.2024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AFFD6-A6B3-B545-A2C0-C8812FCC6CC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787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4E3E6-8721-9F4D-BCC3-F1403E3B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88997F-9B4F-9E4D-AF97-320A15A53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24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EB764-CF17-7C4A-B95A-2F2AC8E6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597633-BB71-1347-895B-8CED6EFAB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DA62E-E442-434B-856F-6C91EDAD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3856-8B8C-4408-B35B-CDB311635211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858001-22AE-4A47-BC92-73613A1A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79D9F-BAAA-114F-A2AE-FF60A49B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21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D27DD3-D3BE-8C42-9FD6-D22AAB6A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C9A013-2589-8740-B895-2213B4A05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84BEF4-52CA-D841-8E6D-0A3B04D6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3F6B-A93D-4642-AAE3-5AFDF27DD420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9F48C-E86B-4A41-A4C7-9A98060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384B7-4C74-E542-AFB2-BD42F105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21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D6932E-343F-EC40-B8F1-664D14B3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D768-5C4E-4097-84DB-E2DDD0E7AAD7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E66B20F-548C-D045-8605-9D78C299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818E5A-77ED-F84A-B210-35A1535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2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8E7F3-DEA1-0C4E-B795-62D3199E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306A9-F3E7-8444-A42C-B38DC7D25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147EF-D43D-4140-8F4D-F0BD73A02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A436-BBFD-4A39-9B7F-46B26BFB311F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AA64F7-831A-7E4E-8C45-B4612FA8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D45B20-3BBA-3C41-8F66-72C8C918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14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127BB-8FE2-6745-9CE3-430CA5E8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6610E8-DB31-3747-B5A1-A2CBED33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D944AF-1EA8-0141-BA84-FFD55337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AFE91-8D73-445F-ADE7-908CA7DC3512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D74DF-3D2D-724A-A0C5-1CCDE881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06394-3249-1F40-B33E-060130B4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479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D4D0A-51D5-A641-9AB7-127B6B5F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2870F-9133-A84E-B3DF-A9A8C1685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12" y="836613"/>
            <a:ext cx="5145087" cy="47529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9183FB-7DB9-6F4A-9171-BF93869D7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36613"/>
            <a:ext cx="5145087" cy="47529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6A72F7-AED3-2446-BA9C-88504844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ED72-2B1E-43EB-9DDE-3BCAC1E3427A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2C2215-D0BF-F840-AB8C-C8630F7A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B2C4A3-9332-294E-A6FE-05149717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65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FCF1C-9F4E-4C4B-ABE7-1162AC29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5556"/>
            <a:ext cx="10442575" cy="82391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2D0910-1C2E-E640-99EC-C608B049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836613"/>
            <a:ext cx="52212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FA6276-BF98-2C44-8572-3C74AEE2A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660524"/>
            <a:ext cx="5233986" cy="39290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CFBE62-4071-FB46-A73D-2DB075833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3584" y="843758"/>
            <a:ext cx="52212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A8B9FD-89BF-374D-9B80-B2C6A3FAD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212" y="1698811"/>
            <a:ext cx="5221287" cy="38907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B70A7E-152E-064B-AD4C-B03093E6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6C32-CC62-401E-B2F1-6D838995DC2B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19C3C3-CD1A-084E-ACF6-0A07BB88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EE6605-E0D4-314B-A9BB-4D43B81E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147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FA3764-EE53-244F-A184-5387562B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34281B-DB22-3046-AA49-BEC099EF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77BB-CF7C-42A1-928A-C845DB388323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F33800-9734-FB4C-9784-5609563B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8AA8C8-C401-DB47-A8EA-FFB1A4B3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20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D6932E-343F-EC40-B8F1-664D14B3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C1AD-C945-4985-B08B-EDAE8D6BE488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E66B20F-548C-D045-8605-9D78C299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818E5A-77ED-F84A-B210-35A1535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2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66FC4-1B36-3440-9DF2-AEA23067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E7D3FE-65B8-DE47-A04B-392F2AF64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3E88C2-D12E-5844-8378-E14A1BD99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B7F509-3329-014C-8ADD-ADA72697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6691-83F7-41FF-B4C3-F33C1B6AF00A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0E42D5-D271-6740-9E3F-7405DD11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7D97E1-7D40-8240-9926-B0545812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7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73110-13C6-0F40-B6EE-70B96053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8764763-DDA4-F04C-B39C-2D2DB3C64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873073-13A9-2C4B-A4ED-47A53018E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A372B2-B926-A449-AD88-0B3218B7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D12-73F1-4F36-9DF1-B3CCFEAD74BE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170F4A-3773-E946-B6A5-81BD41FB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D5E67E-4931-714B-AD86-FF27AC48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781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75675F5-C8F6-384E-85DB-A011303644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>
            <a:off x="-2" y="5291144"/>
            <a:ext cx="12192001" cy="1558056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56D542-F853-2E41-B7AE-3EC2C625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0"/>
            <a:ext cx="10442576" cy="83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62C83-4E40-F744-A9FB-BC1265917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851023"/>
            <a:ext cx="10442576" cy="4738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9CD7C3-73FC-4D43-B6F9-8A3188A9D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2099" y="6356350"/>
            <a:ext cx="2131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EE30FF7-C1DC-42A2-9A6B-931FF2A0CEC1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193FD-8AE3-9E49-9DA6-77C17A736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6664F-7551-E34E-A948-645FB69AB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8132" y="6356350"/>
            <a:ext cx="1883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DAF4188-6E68-6F47-A4C8-2FE6E2E4065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5A0292-1C82-F248-A55E-D7C903F21C19}"/>
              </a:ext>
            </a:extLst>
          </p:cNvPr>
          <p:cNvSpPr/>
          <p:nvPr userDrawn="1"/>
        </p:nvSpPr>
        <p:spPr>
          <a:xfrm>
            <a:off x="10519586" y="5350836"/>
            <a:ext cx="1432308" cy="143230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" name="Bild 5">
            <a:extLst>
              <a:ext uri="{FF2B5EF4-FFF2-40B4-BE49-F238E27FC236}">
                <a16:creationId xmlns:a16="http://schemas.microsoft.com/office/drawing/2014/main" id="{D7CA82A8-7FFB-2A48-B468-5D713B0D24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8" y="5991814"/>
            <a:ext cx="1844021" cy="840090"/>
          </a:xfrm>
          <a:prstGeom prst="rect">
            <a:avLst/>
          </a:prstGeom>
        </p:spPr>
      </p:pic>
      <p:pic>
        <p:nvPicPr>
          <p:cNvPr id="10" name="Bild 4" descr="SWR_Logo_4C_rund_korrekt.ai">
            <a:extLst>
              <a:ext uri="{FF2B5EF4-FFF2-40B4-BE49-F238E27FC236}">
                <a16:creationId xmlns:a16="http://schemas.microsoft.com/office/drawing/2014/main" id="{50CA4C4D-A208-3647-8933-C8A4C896D5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354" y="5397946"/>
            <a:ext cx="1636900" cy="12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527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35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75675F5-C8F6-384E-85DB-A011303644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2" y="5291144"/>
            <a:ext cx="12192001" cy="1558056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56D542-F853-2E41-B7AE-3EC2C625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0"/>
            <a:ext cx="10442576" cy="83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62C83-4E40-F744-A9FB-BC1265917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851023"/>
            <a:ext cx="10442576" cy="4738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9CD7C3-73FC-4D43-B6F9-8A3188A9D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2099" y="6356350"/>
            <a:ext cx="2131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BFC1DC8-6CA8-4EAE-8534-CF785EC1D8A7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B193FD-8AE3-9E49-9DA6-77C17A736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6664F-7551-E34E-A948-645FB69AB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8132" y="6356350"/>
            <a:ext cx="1883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DAF4188-6E68-6F47-A4C8-2FE6E2E4065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5A0292-1C82-F248-A55E-D7C903F21C19}"/>
              </a:ext>
            </a:extLst>
          </p:cNvPr>
          <p:cNvSpPr/>
          <p:nvPr userDrawn="1"/>
        </p:nvSpPr>
        <p:spPr>
          <a:xfrm>
            <a:off x="10519586" y="5350836"/>
            <a:ext cx="1432308" cy="143230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" name="Bild 5">
            <a:extLst>
              <a:ext uri="{FF2B5EF4-FFF2-40B4-BE49-F238E27FC236}">
                <a16:creationId xmlns:a16="http://schemas.microsoft.com/office/drawing/2014/main" id="{D7CA82A8-7FFB-2A48-B468-5D713B0D24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8" y="5991814"/>
            <a:ext cx="1844021" cy="840090"/>
          </a:xfrm>
          <a:prstGeom prst="rect">
            <a:avLst/>
          </a:prstGeom>
        </p:spPr>
      </p:pic>
      <p:pic>
        <p:nvPicPr>
          <p:cNvPr id="10" name="Bild 4" descr="SWR_Logo_4C_rund_korrekt.ai">
            <a:extLst>
              <a:ext uri="{FF2B5EF4-FFF2-40B4-BE49-F238E27FC236}">
                <a16:creationId xmlns:a16="http://schemas.microsoft.com/office/drawing/2014/main" id="{50CA4C4D-A208-3647-8933-C8A4C896D5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354" y="5397946"/>
            <a:ext cx="1636900" cy="12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527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3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4.jpe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jp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758B6DFC-98D0-1A47-B48A-BBF44016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79" y="2199927"/>
            <a:ext cx="1265499" cy="1395427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333965B-C153-6443-93BF-EB7587A91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32" y="2929339"/>
            <a:ext cx="640824" cy="70661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54C662F-F70A-3A4B-A730-FD428C514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498" y="3496120"/>
            <a:ext cx="7146124" cy="15694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6E6E21-FFB4-AD4C-A3A8-0E53FB05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668" y="3312148"/>
            <a:ext cx="1479239" cy="163111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69351CD-1B9A-214F-A225-1F06A16A9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4708"/>
            <a:ext cx="12192000" cy="422329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DED4DE5-A1B2-474E-9349-0DBDA1450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558" y="2759155"/>
            <a:ext cx="2101575" cy="18106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89A1DF-E889-2943-8E7D-D7D752C13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0850"/>
            <a:ext cx="699330" cy="28502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49B79A5-342B-EA47-891B-ACD43AF21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152" y="2256195"/>
            <a:ext cx="1130691" cy="2034082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D9CF54B-266F-2A4E-B392-A0F5DE843A07}"/>
              </a:ext>
            </a:extLst>
          </p:cNvPr>
          <p:cNvSpPr txBox="1">
            <a:spLocks/>
          </p:cNvSpPr>
          <p:nvPr/>
        </p:nvSpPr>
        <p:spPr>
          <a:xfrm>
            <a:off x="818411" y="5288502"/>
            <a:ext cx="10670899" cy="156949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Kommunale Wärmeplanung in der Stadt Rinteln</a:t>
            </a:r>
          </a:p>
          <a:p>
            <a:pPr algn="l">
              <a:lnSpc>
                <a:spcPct val="140000"/>
              </a:lnSpc>
            </a:pPr>
            <a:endParaRPr lang="de-DE" sz="1400" dirty="0">
              <a:solidFill>
                <a:srgbClr val="205595"/>
              </a:solidFill>
              <a:latin typeface="Arial"/>
              <a:cs typeface="Arial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53236EB-E159-1245-938A-449780E58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263" y="1779447"/>
            <a:ext cx="699331" cy="95349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444A5BB-0780-CC40-92E4-2DD41E316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4111" y="3975847"/>
            <a:ext cx="1449466" cy="96303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D8A0666-E668-4842-B911-A9094ED4DD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041" y="3756399"/>
            <a:ext cx="1585701" cy="12385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B5DD4D-759B-6B4F-A122-23470618E9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530" y="2595097"/>
            <a:ext cx="1034134" cy="1974715"/>
          </a:xfrm>
          <a:prstGeom prst="rect">
            <a:avLst/>
          </a:prstGeom>
        </p:spPr>
      </p:pic>
      <p:pic>
        <p:nvPicPr>
          <p:cNvPr id="35" name="Bild 7" descr="SWR_Logo_4C_rund_korrekt.ai">
            <a:extLst>
              <a:ext uri="{FF2B5EF4-FFF2-40B4-BE49-F238E27FC236}">
                <a16:creationId xmlns:a16="http://schemas.microsoft.com/office/drawing/2014/main" id="{0EB57EB4-C967-2B44-B106-8CA0D59ACE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19" y="0"/>
            <a:ext cx="1914495" cy="147689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38ABFC7-62FC-CC4E-8FF2-D1D90720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963" y="5658"/>
            <a:ext cx="4859553" cy="1436321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2EC23272-62F9-1349-A4C3-E5EE9CF43859}"/>
              </a:ext>
            </a:extLst>
          </p:cNvPr>
          <p:cNvSpPr txBox="1">
            <a:spLocks/>
          </p:cNvSpPr>
          <p:nvPr/>
        </p:nvSpPr>
        <p:spPr>
          <a:xfrm>
            <a:off x="798864" y="342108"/>
            <a:ext cx="4168814" cy="673197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84BF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sind für Sie da</a:t>
            </a:r>
            <a:endParaRPr lang="de-DE" sz="4000" dirty="0">
              <a:solidFill>
                <a:srgbClr val="84BF41"/>
              </a:solidFill>
              <a:latin typeface="Arial"/>
              <a:cs typeface="Arial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511C7CA-8BB2-6741-AA5E-E54E37380514}"/>
              </a:ext>
            </a:extLst>
          </p:cNvPr>
          <p:cNvSpPr txBox="1">
            <a:spLocks/>
          </p:cNvSpPr>
          <p:nvPr/>
        </p:nvSpPr>
        <p:spPr>
          <a:xfrm>
            <a:off x="798864" y="756545"/>
            <a:ext cx="4168814" cy="67319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600" b="1" dirty="0">
                <a:solidFill>
                  <a:srgbClr val="286AA6"/>
                </a:solidFill>
                <a:latin typeface="Morsal" pitchFamily="2" charset="0"/>
                <a:cs typeface="Calibri" panose="020F0502020204030204" pitchFamily="34" charset="0"/>
              </a:rPr>
              <a:t>Partner der Region</a:t>
            </a:r>
            <a:endParaRPr lang="de-DE" sz="2600" dirty="0">
              <a:solidFill>
                <a:srgbClr val="286AA6"/>
              </a:solidFill>
              <a:latin typeface="Morsal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20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>
            <a:extLst>
              <a:ext uri="{FF2B5EF4-FFF2-40B4-BE49-F238E27FC236}">
                <a16:creationId xmlns:a16="http://schemas.microsoft.com/office/drawing/2014/main" id="{D2E0DEA3-6025-CDE7-7096-97B14C0E5B58}"/>
              </a:ext>
            </a:extLst>
          </p:cNvPr>
          <p:cNvSpPr/>
          <p:nvPr/>
        </p:nvSpPr>
        <p:spPr>
          <a:xfrm>
            <a:off x="7507855" y="2233277"/>
            <a:ext cx="3933825" cy="375285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B3D802E-02A2-82AC-CCC8-B975DA2E4F65}"/>
              </a:ext>
            </a:extLst>
          </p:cNvPr>
          <p:cNvSpPr txBox="1">
            <a:spLocks/>
          </p:cNvSpPr>
          <p:nvPr/>
        </p:nvSpPr>
        <p:spPr>
          <a:xfrm>
            <a:off x="590216" y="1302466"/>
            <a:ext cx="3837143" cy="230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4400">
                <a:solidFill>
                  <a:srgbClr val="0E71B8"/>
                </a:solidFill>
                <a:latin typeface="+mj-lt"/>
                <a:ea typeface="+mj-ea"/>
                <a:cs typeface="Calibri"/>
              </a:defRPr>
            </a:lvl1pPr>
          </a:lstStyle>
          <a:p>
            <a:r>
              <a:rPr lang="de-DE" dirty="0"/>
              <a:t>Vielen Dank für </a:t>
            </a:r>
          </a:p>
          <a:p>
            <a:r>
              <a:rPr lang="de-DE" dirty="0"/>
              <a:t>Ihre</a:t>
            </a:r>
          </a:p>
          <a:p>
            <a:r>
              <a:rPr lang="de-DE" dirty="0"/>
              <a:t>Aufmerksamkeit!</a:t>
            </a:r>
          </a:p>
        </p:txBody>
      </p:sp>
      <p:pic>
        <p:nvPicPr>
          <p:cNvPr id="12" name="Grafik 11" descr="Fragen mit einfarbiger Füllung">
            <a:extLst>
              <a:ext uri="{FF2B5EF4-FFF2-40B4-BE49-F238E27FC236}">
                <a16:creationId xmlns:a16="http://schemas.microsoft.com/office/drawing/2014/main" id="{920C1DF8-D549-7042-1065-1C41EE457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870" y="-63151"/>
            <a:ext cx="3194812" cy="3194812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7EC7E27-7A1B-78D5-DAD0-47E311E722DA}"/>
              </a:ext>
            </a:extLst>
          </p:cNvPr>
          <p:cNvSpPr txBox="1">
            <a:spLocks/>
          </p:cNvSpPr>
          <p:nvPr/>
        </p:nvSpPr>
        <p:spPr>
          <a:xfrm>
            <a:off x="534761" y="3696461"/>
            <a:ext cx="4129290" cy="545699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de-DE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Gibt es noch offene Fragen?</a:t>
            </a:r>
            <a:endParaRPr lang="de-DE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49E720-1CAF-EFD5-16E9-49257504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6B56-C373-46A3-9BE1-F8AA30477ABA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B20D30-9343-1660-E3C7-E4650811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10</a:t>
            </a:fld>
            <a:endParaRPr lang="de-DE" dirty="0"/>
          </a:p>
        </p:txBody>
      </p:sp>
      <p:pic>
        <p:nvPicPr>
          <p:cNvPr id="7" name="Grafik 6" descr="Person mit Konzeptidee">
            <a:extLst>
              <a:ext uri="{FF2B5EF4-FFF2-40B4-BE49-F238E27FC236}">
                <a16:creationId xmlns:a16="http://schemas.microsoft.com/office/drawing/2014/main" id="{82D643CE-1EC8-0BE3-3C11-032071B6D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619" y="3025579"/>
            <a:ext cx="3204539" cy="2136359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84959B6-DAAF-4119-323B-E7F4DFFB7CFC}"/>
              </a:ext>
            </a:extLst>
          </p:cNvPr>
          <p:cNvSpPr/>
          <p:nvPr/>
        </p:nvSpPr>
        <p:spPr>
          <a:xfrm>
            <a:off x="5137538" y="-280844"/>
            <a:ext cx="3933825" cy="375285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5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C17DD-B18A-B63B-5D24-7E617DB2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" y="0"/>
            <a:ext cx="12190096" cy="1268412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>
                <a:solidFill>
                  <a:srgbClr val="73B632"/>
                </a:solidFill>
                <a:ea typeface="+mn-ea"/>
              </a:rPr>
              <a:t>Ausgangssituation und Zielsetzung</a:t>
            </a:r>
            <a:br>
              <a:rPr lang="de-DE" sz="3200" b="1" dirty="0">
                <a:ea typeface="+mn-ea"/>
              </a:rPr>
            </a:br>
            <a:r>
              <a:rPr lang="de-DE" sz="2000" b="1" dirty="0">
                <a:solidFill>
                  <a:srgbClr val="205595"/>
                </a:solidFill>
                <a:latin typeface="Calibri"/>
                <a:ea typeface="Calibri"/>
                <a:cs typeface="Calibri"/>
              </a:rPr>
              <a:t>– Ziel: Klimaneutralität</a:t>
            </a:r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A977BD6-59E6-9EDA-130B-8FE9E46147D7}"/>
              </a:ext>
            </a:extLst>
          </p:cNvPr>
          <p:cNvSpPr/>
          <p:nvPr/>
        </p:nvSpPr>
        <p:spPr bwMode="gray">
          <a:xfrm>
            <a:off x="1003573" y="1559478"/>
            <a:ext cx="4496194" cy="3397121"/>
          </a:xfrm>
          <a:prstGeom prst="rect">
            <a:avLst/>
          </a:prstGeom>
          <a:solidFill>
            <a:srgbClr val="0E71B8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01600" rIns="180000" bIns="2304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13" indent="-1762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Kommunen sind zentrale Akteure der Energie- und Wärmewende</a:t>
            </a:r>
            <a:r>
              <a:rPr lang="de-DE" sz="1200" dirty="0">
                <a:solidFill>
                  <a:schemeClr val="bg1"/>
                </a:solidFill>
              </a:rPr>
              <a:t>.</a:t>
            </a:r>
          </a:p>
          <a:p>
            <a:pPr marL="176213" indent="-1762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Die</a:t>
            </a:r>
            <a:r>
              <a:rPr lang="de-DE" sz="1200" b="1" dirty="0">
                <a:solidFill>
                  <a:schemeClr val="bg1"/>
                </a:solidFill>
              </a:rPr>
              <a:t> Dekarbonisierung der Wärmeversorgung </a:t>
            </a:r>
            <a:r>
              <a:rPr lang="de-DE" sz="1200" dirty="0">
                <a:solidFill>
                  <a:schemeClr val="bg1"/>
                </a:solidFill>
              </a:rPr>
              <a:t>ist die </a:t>
            </a:r>
            <a:r>
              <a:rPr lang="de-DE" sz="1200" b="1" dirty="0">
                <a:solidFill>
                  <a:schemeClr val="bg1"/>
                </a:solidFill>
              </a:rPr>
              <a:t>größte Herausforderung </a:t>
            </a:r>
            <a:r>
              <a:rPr lang="de-DE" sz="1200" dirty="0">
                <a:solidFill>
                  <a:schemeClr val="bg1"/>
                </a:solidFill>
              </a:rPr>
              <a:t>zum Erreichen der Klimaneutralität.</a:t>
            </a:r>
          </a:p>
          <a:p>
            <a:pPr marL="176213" indent="-1762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Der </a:t>
            </a:r>
            <a:r>
              <a:rPr lang="de-DE" sz="1200" b="1" dirty="0">
                <a:solidFill>
                  <a:schemeClr val="bg1"/>
                </a:solidFill>
              </a:rPr>
              <a:t>Gebäudesektor</a:t>
            </a:r>
            <a:r>
              <a:rPr lang="de-DE" sz="1200" dirty="0">
                <a:solidFill>
                  <a:schemeClr val="bg1"/>
                </a:solidFill>
              </a:rPr>
              <a:t> ist der einzige Sektor, der seine </a:t>
            </a:r>
            <a:r>
              <a:rPr lang="de-DE" sz="1200" b="1" dirty="0">
                <a:solidFill>
                  <a:schemeClr val="bg1"/>
                </a:solidFill>
              </a:rPr>
              <a:t>Zielvorgaben</a:t>
            </a:r>
            <a:r>
              <a:rPr lang="de-DE" sz="1200" dirty="0">
                <a:solidFill>
                  <a:schemeClr val="bg1"/>
                </a:solidFill>
              </a:rPr>
              <a:t> hinsichtlich Emissionsreduktion </a:t>
            </a:r>
            <a:r>
              <a:rPr lang="de-DE" sz="1200" b="1" dirty="0">
                <a:solidFill>
                  <a:schemeClr val="bg1"/>
                </a:solidFill>
              </a:rPr>
              <a:t>nicht erreichen </a:t>
            </a:r>
            <a:r>
              <a:rPr lang="de-DE" sz="1200" dirty="0">
                <a:solidFill>
                  <a:schemeClr val="bg1"/>
                </a:solidFill>
              </a:rPr>
              <a:t>konnte.</a:t>
            </a:r>
          </a:p>
          <a:p>
            <a:pPr marL="176213" indent="-1762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bg1"/>
                </a:solidFill>
              </a:rPr>
              <a:t>Vielfältige Unsicherheiten </a:t>
            </a:r>
            <a:r>
              <a:rPr lang="de-DE" sz="1200" dirty="0">
                <a:solidFill>
                  <a:schemeClr val="bg1"/>
                </a:solidFill>
              </a:rPr>
              <a:t>bei der Verfügbarkeit und Preisentwicklungen von Energieträgern und im Handwerk </a:t>
            </a:r>
            <a:r>
              <a:rPr lang="de-DE" sz="1200" b="1" dirty="0">
                <a:solidFill>
                  <a:schemeClr val="bg1"/>
                </a:solidFill>
              </a:rPr>
              <a:t>erschweren die Entwicklung einer langfristigen Wärmeplanung</a:t>
            </a:r>
            <a:r>
              <a:rPr lang="de-DE" sz="1200" dirty="0">
                <a:solidFill>
                  <a:schemeClr val="bg1"/>
                </a:solidFill>
              </a:rPr>
              <a:t>.</a:t>
            </a:r>
          </a:p>
          <a:p>
            <a:pPr marL="176213" indent="-1762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Um die Wärmewende erfolgreich zu gestalten, muss sie </a:t>
            </a:r>
            <a:r>
              <a:rPr lang="de-DE" sz="1200" b="1" dirty="0">
                <a:solidFill>
                  <a:schemeClr val="bg1"/>
                </a:solidFill>
              </a:rPr>
              <a:t>sozial verträglich und technisch umsetzbar</a:t>
            </a:r>
            <a:r>
              <a:rPr lang="de-DE" sz="1200" dirty="0">
                <a:solidFill>
                  <a:schemeClr val="bg1"/>
                </a:solidFill>
              </a:rPr>
              <a:t> sein.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C0D3C54-EF9E-D33A-F39C-8BF42E1FF7B8}"/>
              </a:ext>
            </a:extLst>
          </p:cNvPr>
          <p:cNvSpPr/>
          <p:nvPr/>
        </p:nvSpPr>
        <p:spPr bwMode="gray">
          <a:xfrm>
            <a:off x="6147470" y="1561029"/>
            <a:ext cx="4496194" cy="3395570"/>
          </a:xfrm>
          <a:prstGeom prst="rect">
            <a:avLst/>
          </a:prstGeom>
          <a:solidFill>
            <a:srgbClr val="73B632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01600" rIns="180000" bIns="2304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5895" indent="-175895" algn="l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de-DE" sz="1200" dirty="0">
                <a:solidFill>
                  <a:schemeClr val="bg1"/>
                </a:solidFill>
              </a:rPr>
              <a:t>Die kommunale Wärmeplanung ist ein </a:t>
            </a:r>
            <a:r>
              <a:rPr lang="de-DE" sz="1200" b="1" dirty="0">
                <a:solidFill>
                  <a:schemeClr val="bg1"/>
                </a:solidFill>
              </a:rPr>
              <a:t>technologieoffener</a:t>
            </a:r>
            <a:r>
              <a:rPr lang="de-DE" sz="1200" dirty="0">
                <a:solidFill>
                  <a:schemeClr val="bg1"/>
                </a:solidFill>
              </a:rPr>
              <a:t>, </a:t>
            </a:r>
            <a:r>
              <a:rPr lang="de-DE" sz="1200" b="1" dirty="0">
                <a:solidFill>
                  <a:schemeClr val="bg1"/>
                </a:solidFill>
              </a:rPr>
              <a:t>langfristiger</a:t>
            </a:r>
            <a:r>
              <a:rPr lang="de-DE" sz="1200" dirty="0">
                <a:solidFill>
                  <a:schemeClr val="bg1"/>
                </a:solidFill>
              </a:rPr>
              <a:t> und </a:t>
            </a:r>
            <a:r>
              <a:rPr lang="de-DE" sz="1200" b="1" dirty="0">
                <a:solidFill>
                  <a:schemeClr val="bg1"/>
                </a:solidFill>
              </a:rPr>
              <a:t>strategisch</a:t>
            </a:r>
            <a:r>
              <a:rPr lang="de-DE" sz="1200" dirty="0">
                <a:solidFill>
                  <a:schemeClr val="bg1"/>
                </a:solidFill>
              </a:rPr>
              <a:t> angelegter Prozess mit dem </a:t>
            </a:r>
            <a:r>
              <a:rPr lang="de-DE" sz="1200" b="1" dirty="0">
                <a:solidFill>
                  <a:schemeClr val="bg1"/>
                </a:solidFill>
              </a:rPr>
              <a:t>Ziel einer weitgehend klimaneutralen Wärmeversorgung</a:t>
            </a:r>
            <a:endParaRPr lang="de-DE" dirty="0">
              <a:solidFill>
                <a:srgbClr val="FF0000"/>
              </a:solidFill>
            </a:endParaRPr>
          </a:p>
          <a:p>
            <a:pPr marL="175895" indent="-175895" algn="l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de-DE" sz="1200" dirty="0">
                <a:solidFill>
                  <a:schemeClr val="bg1"/>
                </a:solidFill>
              </a:rPr>
              <a:t>Die Wärmeplanung dient als </a:t>
            </a:r>
            <a:r>
              <a:rPr lang="de-DE" sz="1200" b="1" dirty="0">
                <a:solidFill>
                  <a:schemeClr val="bg1"/>
                </a:solidFill>
              </a:rPr>
              <a:t>Grundlage zur Entwicklung neuer Geschäftsmodelle und Wärmestrategien</a:t>
            </a:r>
            <a:r>
              <a:rPr lang="de-DE" sz="1200" dirty="0">
                <a:solidFill>
                  <a:schemeClr val="bg1"/>
                </a:solidFill>
              </a:rPr>
              <a:t> sowie als </a:t>
            </a:r>
            <a:r>
              <a:rPr lang="de-DE" sz="1200" b="1" dirty="0">
                <a:solidFill>
                  <a:schemeClr val="bg1"/>
                </a:solidFill>
              </a:rPr>
              <a:t>Basis für konkrete Detailplanungen</a:t>
            </a:r>
            <a:r>
              <a:rPr lang="de-DE" sz="1200" dirty="0">
                <a:solidFill>
                  <a:schemeClr val="bg1"/>
                </a:solidFill>
              </a:rPr>
              <a:t> der Wärmeversorgung.</a:t>
            </a:r>
            <a:endParaRPr lang="de-DE" sz="12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6" name="Grafik 5" descr="Volltreffer mit einfarbiger Füllung">
            <a:extLst>
              <a:ext uri="{FF2B5EF4-FFF2-40B4-BE49-F238E27FC236}">
                <a16:creationId xmlns:a16="http://schemas.microsoft.com/office/drawing/2014/main" id="{7BDB12B9-54AD-35E1-526A-8B7BA4255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1504" y="1329830"/>
            <a:ext cx="822567" cy="855779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EC505-D0F4-A46F-E82F-9D54EB23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0C99-E27B-4579-8373-6E5E9F3E2055}" type="datetime1">
              <a:rPr lang="de-DE" smtClean="0"/>
              <a:t>17.04.2024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9107AE5-1EF0-7B80-D485-2845F46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5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05D5E-04BD-C85A-8876-CA114A1F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b="1" dirty="0">
                <a:solidFill>
                  <a:srgbClr val="73B632"/>
                </a:solidFill>
                <a:ea typeface="+mn-ea"/>
              </a:rPr>
              <a:t>rechtliche Aspekte: </a:t>
            </a:r>
            <a:r>
              <a:rPr lang="de-DE" sz="3200" b="1" dirty="0" err="1">
                <a:solidFill>
                  <a:srgbClr val="73B632"/>
                </a:solidFill>
                <a:ea typeface="+mn-ea"/>
              </a:rPr>
              <a:t>NKlimaG</a:t>
            </a:r>
            <a:endParaRPr lang="de-DE" sz="3200" b="1" dirty="0">
              <a:solidFill>
                <a:srgbClr val="73B632"/>
              </a:solidFill>
              <a:ea typeface="+mn-ea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955851-A9BD-8112-EB57-92CE0CD0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570D-80BF-45A8-B6AC-34E6C44A32BE}" type="datetime1">
              <a:rPr lang="de-DE" smtClean="0"/>
              <a:t>17.04.2024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BFE471-D548-27AD-B854-444F4739142A}"/>
              </a:ext>
            </a:extLst>
          </p:cNvPr>
          <p:cNvSpPr txBox="1"/>
          <p:nvPr/>
        </p:nvSpPr>
        <p:spPr>
          <a:xfrm>
            <a:off x="623091" y="836613"/>
            <a:ext cx="10080627" cy="4278094"/>
          </a:xfrm>
          <a:prstGeom prst="rect">
            <a:avLst/>
          </a:prstGeom>
          <a:solidFill>
            <a:srgbClr val="DADADA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/>
              <a:t>§20 </a:t>
            </a:r>
            <a:r>
              <a:rPr lang="de-DE" sz="1600" b="1" err="1"/>
              <a:t>NKlimaG</a:t>
            </a:r>
            <a:r>
              <a:rPr lang="de-DE" sz="1600" b="1"/>
              <a:t>: Wärmeplanung</a:t>
            </a:r>
          </a:p>
          <a:p>
            <a:endParaRPr lang="de-DE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Verpflichtung zur KWP ab 01.01.24 für Ober- und Mittelzentren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Ersterstellung muss bis zum 31.12.2026 erfolgen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Fortschreibung alle fünf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Veröffentlichungspflicht im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/>
          </a:p>
          <a:p>
            <a:r>
              <a:rPr lang="de-DE" sz="1600" b="1"/>
              <a:t>§21 </a:t>
            </a:r>
            <a:r>
              <a:rPr lang="de-DE" sz="1600" b="1" err="1"/>
              <a:t>NKlimaG</a:t>
            </a:r>
            <a:r>
              <a:rPr lang="de-DE" sz="1600" b="1"/>
              <a:t>: Datenverarbeitung zur Erstellung von Wärmeplanen</a:t>
            </a:r>
          </a:p>
          <a:p>
            <a:endParaRPr lang="de-DE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Verpflichtung für Schornsteinfeger und Energieversorger zur Datenübermittlung für Wärmebedarfe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Personenbezogene Daten dürfen nicht veröffentlicht werden (</a:t>
            </a:r>
            <a:r>
              <a:rPr lang="de-DE" sz="1600" err="1"/>
              <a:t>Baublock</a:t>
            </a:r>
            <a:r>
              <a:rPr lang="de-DE" sz="1600"/>
              <a:t>/Cluster)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/>
          </a:p>
          <a:p>
            <a:r>
              <a:rPr lang="de-DE" sz="1600" b="1"/>
              <a:t>verpflichtende Inhalte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Wärmebedarfe inkl. THG-Emissionen und Gebäudetypen sowie Baualtersklassen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Potenziale zur Senkung des Wärmebedarfs sowie zur treibhausgasneutralen Wärmeversorgung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Wärmebedarfe/-infrastruktur zur Erreichung der Klimaneutralität bis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/>
              <a:t>Erarbeitung von fünf kurzfristigen Umsetzungsmaßnahmen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444ED1-3CDE-D331-918A-EC2F6732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93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DCD3-7524-88E3-F90F-AB8B93636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DEE73-BC6F-60FF-8442-8B82EEAE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" y="0"/>
            <a:ext cx="12190096" cy="836613"/>
          </a:xfrm>
        </p:spPr>
        <p:txBody>
          <a:bodyPr/>
          <a:lstStyle/>
          <a:p>
            <a:pPr algn="ctr"/>
            <a:r>
              <a:rPr lang="de-DE" sz="3200" b="1">
                <a:solidFill>
                  <a:srgbClr val="73B632"/>
                </a:solidFill>
                <a:ea typeface="+mn-ea"/>
              </a:rPr>
              <a:t>Das Durchführungskonzept einer Wärmeplanung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D5CBF245-E717-69AD-6AA8-3A315AC1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0CEF-96B5-4A6A-A44C-A4A173ED5185}" type="datetime1">
              <a:rPr lang="de-DE" smtClean="0"/>
              <a:t>17.04.2024</a:t>
            </a:fld>
            <a:endParaRPr lang="de-DE"/>
          </a:p>
        </p:txBody>
      </p:sp>
      <p:pic>
        <p:nvPicPr>
          <p:cNvPr id="17" name="Grafik 16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43E730C0-3BDB-4182-307A-048E08AA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96" y="813639"/>
            <a:ext cx="10555807" cy="466466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2427EF-FDE2-B73B-8B6D-48CF1436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61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75E38-EF6F-F109-946C-87E09B34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" y="-1006"/>
            <a:ext cx="12190096" cy="836613"/>
          </a:xfrm>
        </p:spPr>
        <p:txBody>
          <a:bodyPr>
            <a:normAutofit/>
          </a:bodyPr>
          <a:lstStyle/>
          <a:p>
            <a:pPr algn="ctr"/>
            <a:r>
              <a:rPr lang="de-DE" sz="3200" b="1">
                <a:solidFill>
                  <a:srgbClr val="73B632"/>
                </a:solidFill>
                <a:ea typeface="+mn-ea"/>
              </a:rPr>
              <a:t>Relevante Akteure für die kommunale Wärmeplanung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B66590DD-2E86-5091-F954-A1BB681D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3" y="1017534"/>
            <a:ext cx="9720124" cy="4317064"/>
          </a:xfrm>
          <a:prstGeom prst="rect">
            <a:avLst/>
          </a:prstGeom>
        </p:spPr>
      </p:pic>
      <p:sp>
        <p:nvSpPr>
          <p:cNvPr id="55" name="Datumsplatzhalter 54">
            <a:extLst>
              <a:ext uri="{FF2B5EF4-FFF2-40B4-BE49-F238E27FC236}">
                <a16:creationId xmlns:a16="http://schemas.microsoft.com/office/drawing/2014/main" id="{ED3B206B-FEC5-CA6A-8F3B-89E91824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06E1B-3A58-46EA-8947-7993A9CA1397}" type="datetime1">
              <a:rPr lang="de-DE" smtClean="0"/>
              <a:t>17.04.2024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AD816D-DF02-EA69-BBE3-3CE9046C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2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4F72B-081C-1CC3-EE8B-7B8D288A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" y="-2108"/>
            <a:ext cx="12190096" cy="887413"/>
          </a:xfrm>
        </p:spPr>
        <p:txBody>
          <a:bodyPr>
            <a:normAutofit/>
          </a:bodyPr>
          <a:lstStyle/>
          <a:p>
            <a:pPr algn="ctr"/>
            <a:r>
              <a:rPr lang="de-DE" sz="3200" b="1">
                <a:solidFill>
                  <a:srgbClr val="73B632"/>
                </a:solidFill>
                <a:ea typeface="+mn-ea"/>
              </a:rPr>
              <a:t>Zusammenspiel der wichtigsten Akteure und deren Rollen</a:t>
            </a:r>
            <a:endParaRPr lang="en-US">
              <a:ea typeface="+mn-ea"/>
            </a:endParaRPr>
          </a:p>
        </p:txBody>
      </p:sp>
      <p:sp>
        <p:nvSpPr>
          <p:cNvPr id="4" name="Freeform 279">
            <a:extLst>
              <a:ext uri="{FF2B5EF4-FFF2-40B4-BE49-F238E27FC236}">
                <a16:creationId xmlns:a16="http://schemas.microsoft.com/office/drawing/2014/main" id="{A652D308-3C4A-8FD2-FC46-7142CB44B306}"/>
              </a:ext>
            </a:extLst>
          </p:cNvPr>
          <p:cNvSpPr/>
          <p:nvPr/>
        </p:nvSpPr>
        <p:spPr>
          <a:xfrm>
            <a:off x="1303729" y="3055348"/>
            <a:ext cx="4680087" cy="228943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" name="Freeform 279">
            <a:extLst>
              <a:ext uri="{FF2B5EF4-FFF2-40B4-BE49-F238E27FC236}">
                <a16:creationId xmlns:a16="http://schemas.microsoft.com/office/drawing/2014/main" id="{C848A99D-325C-113F-1207-371A5F981358}"/>
              </a:ext>
            </a:extLst>
          </p:cNvPr>
          <p:cNvSpPr/>
          <p:nvPr/>
        </p:nvSpPr>
        <p:spPr>
          <a:xfrm>
            <a:off x="1301726" y="836613"/>
            <a:ext cx="4680086" cy="209327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" name="Rectangle 359">
            <a:extLst>
              <a:ext uri="{FF2B5EF4-FFF2-40B4-BE49-F238E27FC236}">
                <a16:creationId xmlns:a16="http://schemas.microsoft.com/office/drawing/2014/main" id="{D57F51F1-9B2C-85D9-ED95-F2ACD43E1CE7}"/>
              </a:ext>
            </a:extLst>
          </p:cNvPr>
          <p:cNvSpPr/>
          <p:nvPr/>
        </p:nvSpPr>
        <p:spPr>
          <a:xfrm>
            <a:off x="1939972" y="3700669"/>
            <a:ext cx="408496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Frühzeitige gezielte Einbindung und Beteiligung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Vermeintlich weit entfernte Klimaziele und notwendige Maßnahmen anhand der Ergebnisse greifbar machen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Steigerung der Akzeptanz 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200" b="0" i="0" spc="0" baseline="0"/>
          </a:p>
        </p:txBody>
      </p:sp>
      <p:sp>
        <p:nvSpPr>
          <p:cNvPr id="8" name="Freeform 279">
            <a:extLst>
              <a:ext uri="{FF2B5EF4-FFF2-40B4-BE49-F238E27FC236}">
                <a16:creationId xmlns:a16="http://schemas.microsoft.com/office/drawing/2014/main" id="{FECBF4CA-49D2-D1CB-807E-6BA1642EF5A8}"/>
              </a:ext>
            </a:extLst>
          </p:cNvPr>
          <p:cNvSpPr/>
          <p:nvPr/>
        </p:nvSpPr>
        <p:spPr>
          <a:xfrm>
            <a:off x="6210187" y="841143"/>
            <a:ext cx="4680087" cy="2093277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Freeform 279">
            <a:extLst>
              <a:ext uri="{FF2B5EF4-FFF2-40B4-BE49-F238E27FC236}">
                <a16:creationId xmlns:a16="http://schemas.microsoft.com/office/drawing/2014/main" id="{11FC8C30-47E1-7B7A-5172-0EA316CAAAC1}"/>
              </a:ext>
            </a:extLst>
          </p:cNvPr>
          <p:cNvSpPr/>
          <p:nvPr/>
        </p:nvSpPr>
        <p:spPr>
          <a:xfrm>
            <a:off x="6215303" y="3074489"/>
            <a:ext cx="4680087" cy="2261114"/>
          </a:xfrm>
          <a:custGeom>
            <a:avLst/>
            <a:gdLst/>
            <a:ahLst/>
            <a:cxnLst/>
            <a:rect l="0" t="0" r="0" b="0"/>
            <a:pathLst>
              <a:path w="5244085" h="2147316">
                <a:moveTo>
                  <a:pt x="0" y="2147316"/>
                </a:moveTo>
                <a:lnTo>
                  <a:pt x="5244085" y="2147316"/>
                </a:lnTo>
                <a:lnTo>
                  <a:pt x="5244085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359">
            <a:extLst>
              <a:ext uri="{FF2B5EF4-FFF2-40B4-BE49-F238E27FC236}">
                <a16:creationId xmlns:a16="http://schemas.microsoft.com/office/drawing/2014/main" id="{6CE3B2F7-9765-DE5D-0974-EB1014879790}"/>
              </a:ext>
            </a:extLst>
          </p:cNvPr>
          <p:cNvSpPr/>
          <p:nvPr/>
        </p:nvSpPr>
        <p:spPr>
          <a:xfrm>
            <a:off x="6753258" y="3700669"/>
            <a:ext cx="415830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0" i="0" spc="0" baseline="0" err="1"/>
              <a:t>Rückschlüsse</a:t>
            </a:r>
            <a:r>
              <a:rPr lang="en-US" sz="1200" b="0" i="0" spc="0" baseline="0"/>
              <a:t> auf </a:t>
            </a:r>
            <a:r>
              <a:rPr lang="en-US" sz="1200" b="0" i="0" spc="0" baseline="0" err="1"/>
              <a:t>zukünftige</a:t>
            </a:r>
            <a:r>
              <a:rPr lang="en-US" sz="1200" b="0" i="0" spc="0" baseline="0"/>
              <a:t> </a:t>
            </a:r>
            <a:r>
              <a:rPr lang="en-US" sz="1200" b="0" i="0" spc="0" baseline="0" err="1"/>
              <a:t>Versorgungsstruktur</a:t>
            </a:r>
            <a:r>
              <a:rPr lang="en-US" sz="1200" b="0" i="0" spc="0" baseline="0"/>
              <a:t> im </a:t>
            </a:r>
            <a:r>
              <a:rPr lang="en-US" sz="1200" b="0" i="0" spc="0" baseline="0" err="1"/>
              <a:t>Wärmesektor</a:t>
            </a:r>
            <a:endParaRPr lang="en-US" sz="1200" b="0" i="0" spc="0" baseline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Großes Potenzial zusätzlicher lokaler Wertschöpfung  durch Erschließung lokaler EE-Potenziale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Gezielte Vertriebsaktivitäten auf Basis der zukünftigen Versorgungstrukturen</a:t>
            </a:r>
          </a:p>
        </p:txBody>
      </p:sp>
      <p:sp>
        <p:nvSpPr>
          <p:cNvPr id="11" name="Flussdiagramm: Oder 10">
            <a:extLst>
              <a:ext uri="{FF2B5EF4-FFF2-40B4-BE49-F238E27FC236}">
                <a16:creationId xmlns:a16="http://schemas.microsoft.com/office/drawing/2014/main" id="{3D8246C6-3F22-04E2-D705-F5B726535B09}"/>
              </a:ext>
            </a:extLst>
          </p:cNvPr>
          <p:cNvSpPr/>
          <p:nvPr/>
        </p:nvSpPr>
        <p:spPr bwMode="gray">
          <a:xfrm>
            <a:off x="5315032" y="2213367"/>
            <a:ext cx="1511315" cy="1423198"/>
          </a:xfrm>
          <a:prstGeom prst="flowChartOr">
            <a:avLst/>
          </a:prstGeom>
          <a:solidFill>
            <a:schemeClr val="bg2"/>
          </a:solidFill>
          <a:ln w="127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201600" rIns="180000" bIns="230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z="1600" err="1">
              <a:solidFill>
                <a:schemeClr val="bg1"/>
              </a:solidFill>
            </a:endParaRPr>
          </a:p>
        </p:txBody>
      </p:sp>
      <p:sp>
        <p:nvSpPr>
          <p:cNvPr id="20" name="Rectangle 359">
            <a:extLst>
              <a:ext uri="{FF2B5EF4-FFF2-40B4-BE49-F238E27FC236}">
                <a16:creationId xmlns:a16="http://schemas.microsoft.com/office/drawing/2014/main" id="{B6413DB6-1861-7546-2B3E-15114B113278}"/>
              </a:ext>
            </a:extLst>
          </p:cNvPr>
          <p:cNvSpPr/>
          <p:nvPr/>
        </p:nvSpPr>
        <p:spPr>
          <a:xfrm>
            <a:off x="1939703" y="1509251"/>
            <a:ext cx="285789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b="0" i="0" spc="0" baseline="0" err="1"/>
              <a:t>Beauftra</a:t>
            </a:r>
            <a:r>
              <a:rPr lang="en-US" sz="1200" b="0" i="0" spc="-16" baseline="0" err="1"/>
              <a:t>g</a:t>
            </a:r>
            <a:r>
              <a:rPr lang="en-US" sz="1200" b="0" i="0" spc="0" baseline="0" err="1"/>
              <a:t>t</a:t>
            </a:r>
            <a:r>
              <a:rPr lang="en-US" sz="1200" b="0" i="0" spc="-30" baseline="0"/>
              <a:t> </a:t>
            </a:r>
            <a:r>
              <a:rPr lang="en-US" sz="1200" b="0" i="0" spc="0" baseline="0"/>
              <a:t>formal</a:t>
            </a:r>
            <a:r>
              <a:rPr lang="en-US" sz="1200" b="0" i="0" spc="-33" baseline="0"/>
              <a:t> </a:t>
            </a:r>
            <a:r>
              <a:rPr lang="en-US" sz="1200" b="0" i="0" spc="0" baseline="0"/>
              <a:t>die</a:t>
            </a:r>
            <a:r>
              <a:rPr lang="en-US" sz="1200" b="0" i="0" spc="-22" baseline="0"/>
              <a:t> </a:t>
            </a:r>
            <a:r>
              <a:rPr lang="en-US" sz="1200" b="0" i="0" spc="0" baseline="0" err="1"/>
              <a:t>kommunale</a:t>
            </a:r>
            <a:r>
              <a:rPr lang="en-US" sz="1200" b="0" i="0" spc="-33" baseline="0"/>
              <a:t> </a:t>
            </a:r>
            <a:r>
              <a:rPr lang="en-US" sz="1200" b="0" i="0" spc="0" baseline="0" err="1"/>
              <a:t>Wärme</a:t>
            </a:r>
            <a:r>
              <a:rPr lang="en-US" sz="1200" b="0" i="0" spc="-15" baseline="0" err="1"/>
              <a:t>p</a:t>
            </a:r>
            <a:r>
              <a:rPr lang="en-US" sz="1200" b="0" i="0" spc="0" baseline="0" err="1"/>
              <a:t>lan</a:t>
            </a:r>
            <a:r>
              <a:rPr lang="en-US" sz="1200" b="0" i="0" spc="-18" baseline="0" err="1"/>
              <a:t>u</a:t>
            </a:r>
            <a:r>
              <a:rPr lang="en-US" sz="1200" b="0" i="0" spc="0" baseline="0" err="1"/>
              <a:t>n</a:t>
            </a:r>
            <a:r>
              <a:rPr lang="en-US" sz="1200" b="0" i="0" spc="-15" baseline="0" err="1"/>
              <a:t>g</a:t>
            </a:r>
            <a:r>
              <a:rPr lang="en-US" sz="1200" b="0" i="0" spc="-30" baseline="0"/>
              <a:t> </a:t>
            </a:r>
            <a:r>
              <a:rPr lang="en-US" sz="1200" b="0" i="0" spc="0" baseline="0" err="1"/>
              <a:t>als</a:t>
            </a:r>
            <a:r>
              <a:rPr lang="en-US" sz="1200" b="0" i="0" spc="0" baseline="0"/>
              <a:t> </a:t>
            </a:r>
            <a:r>
              <a:rPr lang="en-US" sz="1200" b="0" i="0" spc="0" baseline="0" err="1"/>
              <a:t>Planungsinst</a:t>
            </a:r>
            <a:r>
              <a:rPr lang="en-US" sz="1200" b="0" i="0" spc="-11" baseline="0" err="1"/>
              <a:t>r</a:t>
            </a:r>
            <a:r>
              <a:rPr lang="en-US" sz="1200" b="0" i="0" spc="0" baseline="0" err="1"/>
              <a:t>um</a:t>
            </a:r>
            <a:r>
              <a:rPr lang="en-US" sz="1200" b="0" i="0" spc="-13" baseline="0" err="1"/>
              <a:t>e</a:t>
            </a:r>
            <a:r>
              <a:rPr lang="en-US" sz="1200" b="0" i="0" spc="0" baseline="0" err="1"/>
              <a:t>nt</a:t>
            </a:r>
            <a:r>
              <a:rPr lang="en-US" sz="1200" b="0" i="0" spc="-42" baseline="0"/>
              <a:t> </a:t>
            </a:r>
            <a:r>
              <a:rPr lang="en-US" sz="1200" b="0" i="0" spc="0" baseline="0" err="1"/>
              <a:t>zur</a:t>
            </a:r>
            <a:r>
              <a:rPr lang="en-US" sz="1200" b="0" i="0" spc="-17" baseline="0"/>
              <a:t> </a:t>
            </a:r>
            <a:r>
              <a:rPr lang="en-US" sz="1200" b="0" i="0" spc="0" baseline="0" err="1"/>
              <a:t>Erreichung</a:t>
            </a:r>
            <a:r>
              <a:rPr lang="en-US" sz="1200" b="0" i="0" spc="-42" baseline="0"/>
              <a:t> </a:t>
            </a:r>
            <a:r>
              <a:rPr lang="en-US" sz="1200" b="0" i="0" spc="0" baseline="0"/>
              <a:t>der</a:t>
            </a:r>
            <a:r>
              <a:rPr lang="en-US" sz="1200" b="0" i="0" spc="-17" baseline="0"/>
              <a:t> </a:t>
            </a:r>
            <a:r>
              <a:rPr lang="en-US" sz="1200" b="0" i="0" spc="0" baseline="0" err="1"/>
              <a:t>Klimaziele</a:t>
            </a:r>
            <a:r>
              <a:rPr lang="en-US" sz="1200" b="0" i="0" spc="0" baseline="0"/>
              <a:t> 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Erhält wichtige Erkenntnisse für die eigene Entwicklung und Maßnahmen (z. B. gezielte Kampagnen)</a:t>
            </a:r>
          </a:p>
        </p:txBody>
      </p:sp>
      <p:sp>
        <p:nvSpPr>
          <p:cNvPr id="21" name="Rectangle 359">
            <a:extLst>
              <a:ext uri="{FF2B5EF4-FFF2-40B4-BE49-F238E27FC236}">
                <a16:creationId xmlns:a16="http://schemas.microsoft.com/office/drawing/2014/main" id="{8E3762A7-8B35-C8BE-20D2-292147CE871D}"/>
              </a:ext>
            </a:extLst>
          </p:cNvPr>
          <p:cNvSpPr/>
          <p:nvPr/>
        </p:nvSpPr>
        <p:spPr>
          <a:xfrm>
            <a:off x="6721749" y="1462908"/>
            <a:ext cx="303276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Rückschlüsse auf die notwendige Energieinfrastruktur der Zukunft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Ableitung von notwendig Neubau-, Ausbau- oder Rückbaumaßnahmen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 b="0" i="0" spc="0" baseline="0"/>
              <a:t>Frühzeitige Integration in Infrastrukturplanung mit langen Investitionszyklen</a:t>
            </a:r>
          </a:p>
        </p:txBody>
      </p:sp>
      <p:sp>
        <p:nvSpPr>
          <p:cNvPr id="22" name="Rectangle 358">
            <a:extLst>
              <a:ext uri="{FF2B5EF4-FFF2-40B4-BE49-F238E27FC236}">
                <a16:creationId xmlns:a16="http://schemas.microsoft.com/office/drawing/2014/main" id="{6BCB55F2-26FC-D1F1-7A56-BB87B80155E0}"/>
              </a:ext>
            </a:extLst>
          </p:cNvPr>
          <p:cNvSpPr/>
          <p:nvPr/>
        </p:nvSpPr>
        <p:spPr>
          <a:xfrm>
            <a:off x="1949228" y="1007913"/>
            <a:ext cx="119519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Kommune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23" name="Rectangle 358">
            <a:extLst>
              <a:ext uri="{FF2B5EF4-FFF2-40B4-BE49-F238E27FC236}">
                <a16:creationId xmlns:a16="http://schemas.microsoft.com/office/drawing/2014/main" id="{2147E231-6FD2-3EF5-21D0-D48ADF6BF26E}"/>
              </a:ext>
            </a:extLst>
          </p:cNvPr>
          <p:cNvSpPr/>
          <p:nvPr/>
        </p:nvSpPr>
        <p:spPr>
          <a:xfrm>
            <a:off x="1947849" y="3220305"/>
            <a:ext cx="272985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Bürger</a:t>
            </a:r>
            <a:r>
              <a:rPr lang="en-US" sz="2000" b="1" i="0" spc="0" baseline="0">
                <a:solidFill>
                  <a:schemeClr val="accent1"/>
                </a:solidFill>
              </a:rPr>
              <a:t> und </a:t>
            </a:r>
            <a:r>
              <a:rPr lang="en-US" sz="2000" b="1" i="0" spc="0" baseline="0" err="1">
                <a:solidFill>
                  <a:schemeClr val="accent1"/>
                </a:solidFill>
              </a:rPr>
              <a:t>Unternehmen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24" name="Rectangle 358">
            <a:extLst>
              <a:ext uri="{FF2B5EF4-FFF2-40B4-BE49-F238E27FC236}">
                <a16:creationId xmlns:a16="http://schemas.microsoft.com/office/drawing/2014/main" id="{3FB133C1-B788-FA49-3E67-C1E33001EE10}"/>
              </a:ext>
            </a:extLst>
          </p:cNvPr>
          <p:cNvSpPr/>
          <p:nvPr/>
        </p:nvSpPr>
        <p:spPr>
          <a:xfrm>
            <a:off x="6715989" y="1001924"/>
            <a:ext cx="148123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Netzbetreiber</a:t>
            </a:r>
            <a:endParaRPr lang="en-US" sz="2000" b="1" i="0" spc="0" baseline="0">
              <a:solidFill>
                <a:schemeClr val="accent1"/>
              </a:solidFill>
            </a:endParaRPr>
          </a:p>
        </p:txBody>
      </p:sp>
      <p:sp>
        <p:nvSpPr>
          <p:cNvPr id="25" name="Rectangle 358">
            <a:extLst>
              <a:ext uri="{FF2B5EF4-FFF2-40B4-BE49-F238E27FC236}">
                <a16:creationId xmlns:a16="http://schemas.microsoft.com/office/drawing/2014/main" id="{4EB701BB-F5CB-087E-342D-8247B2EE7514}"/>
              </a:ext>
            </a:extLst>
          </p:cNvPr>
          <p:cNvSpPr/>
          <p:nvPr/>
        </p:nvSpPr>
        <p:spPr>
          <a:xfrm>
            <a:off x="6797949" y="3219219"/>
            <a:ext cx="180062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0" b="1" i="0" spc="0" baseline="0" err="1">
                <a:solidFill>
                  <a:schemeClr val="accent1"/>
                </a:solidFill>
              </a:rPr>
              <a:t>Energieversorger</a:t>
            </a:r>
            <a:endParaRPr lang="en-US" sz="1403" b="1" i="0" spc="0" baseline="0">
              <a:solidFill>
                <a:schemeClr val="accent1"/>
              </a:solidFill>
            </a:endParaRPr>
          </a:p>
        </p:txBody>
      </p:sp>
      <p:sp>
        <p:nvSpPr>
          <p:cNvPr id="28" name="Flussdiagramm: Verbinder 27">
            <a:extLst>
              <a:ext uri="{FF2B5EF4-FFF2-40B4-BE49-F238E27FC236}">
                <a16:creationId xmlns:a16="http://schemas.microsoft.com/office/drawing/2014/main" id="{ED43C70C-D729-1300-8898-5B96368BE295}"/>
              </a:ext>
            </a:extLst>
          </p:cNvPr>
          <p:cNvSpPr/>
          <p:nvPr/>
        </p:nvSpPr>
        <p:spPr bwMode="gray">
          <a:xfrm>
            <a:off x="5525404" y="2420818"/>
            <a:ext cx="1071519" cy="1017707"/>
          </a:xfrm>
          <a:prstGeom prst="flowChartConnector">
            <a:avLst/>
          </a:prstGeom>
          <a:solidFill>
            <a:srgbClr val="0E71B8"/>
          </a:solidFill>
          <a:ln w="2540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00" tIns="201600" rIns="180000" bIns="230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150A52B-F23C-09E2-17FC-14C1EDD4D838}"/>
              </a:ext>
            </a:extLst>
          </p:cNvPr>
          <p:cNvSpPr txBox="1"/>
          <p:nvPr/>
        </p:nvSpPr>
        <p:spPr>
          <a:xfrm>
            <a:off x="5634409" y="2643147"/>
            <a:ext cx="917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Kommunale Wärme-planung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BF70224-7728-2F9D-1525-BD3376385249}"/>
              </a:ext>
            </a:extLst>
          </p:cNvPr>
          <p:cNvGrpSpPr/>
          <p:nvPr/>
        </p:nvGrpSpPr>
        <p:grpSpPr>
          <a:xfrm>
            <a:off x="5087254" y="972260"/>
            <a:ext cx="231648" cy="405385"/>
            <a:chOff x="3825024" y="1406059"/>
            <a:chExt cx="231648" cy="405385"/>
          </a:xfrm>
        </p:grpSpPr>
        <p:sp>
          <p:nvSpPr>
            <p:cNvPr id="32" name="Freeform 333">
              <a:extLst>
                <a:ext uri="{FF2B5EF4-FFF2-40B4-BE49-F238E27FC236}">
                  <a16:creationId xmlns:a16="http://schemas.microsoft.com/office/drawing/2014/main" id="{BAE57F89-990F-D30B-A35E-87ECFD087853}"/>
                </a:ext>
              </a:extLst>
            </p:cNvPr>
            <p:cNvSpPr/>
            <p:nvPr/>
          </p:nvSpPr>
          <p:spPr>
            <a:xfrm>
              <a:off x="3825024" y="1406059"/>
              <a:ext cx="231648" cy="355092"/>
            </a:xfrm>
            <a:custGeom>
              <a:avLst/>
              <a:gdLst/>
              <a:ahLst/>
              <a:cxnLst/>
              <a:rect l="0" t="0" r="0" b="0"/>
              <a:pathLst>
                <a:path w="231648" h="355092">
                  <a:moveTo>
                    <a:pt x="231648" y="115571"/>
                  </a:moveTo>
                  <a:cubicBezTo>
                    <a:pt x="231648" y="179452"/>
                    <a:pt x="115824" y="355092"/>
                    <a:pt x="115824" y="355092"/>
                  </a:cubicBezTo>
                  <a:cubicBezTo>
                    <a:pt x="115824" y="355092"/>
                    <a:pt x="0" y="179452"/>
                    <a:pt x="0" y="115571"/>
                  </a:cubicBezTo>
                  <a:cubicBezTo>
                    <a:pt x="0" y="51817"/>
                    <a:pt x="51815" y="0"/>
                    <a:pt x="115824" y="0"/>
                  </a:cubicBezTo>
                  <a:cubicBezTo>
                    <a:pt x="179705" y="0"/>
                    <a:pt x="231648" y="51817"/>
                    <a:pt x="231648" y="115571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5F6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3" name="Freeform 335">
              <a:extLst>
                <a:ext uri="{FF2B5EF4-FFF2-40B4-BE49-F238E27FC236}">
                  <a16:creationId xmlns:a16="http://schemas.microsoft.com/office/drawing/2014/main" id="{78E6F1B8-C014-C026-CFC9-27BEEF3DF548}"/>
                </a:ext>
              </a:extLst>
            </p:cNvPr>
            <p:cNvSpPr/>
            <p:nvPr/>
          </p:nvSpPr>
          <p:spPr>
            <a:xfrm>
              <a:off x="3831119" y="1739815"/>
              <a:ext cx="217932" cy="71629"/>
            </a:xfrm>
            <a:custGeom>
              <a:avLst/>
              <a:gdLst/>
              <a:ahLst/>
              <a:cxnLst/>
              <a:rect l="0" t="0" r="0" b="0"/>
              <a:pathLst>
                <a:path w="217932" h="71629">
                  <a:moveTo>
                    <a:pt x="162306" y="128"/>
                  </a:moveTo>
                  <a:cubicBezTo>
                    <a:pt x="195454" y="6604"/>
                    <a:pt x="217932" y="19050"/>
                    <a:pt x="217932" y="33402"/>
                  </a:cubicBezTo>
                  <a:cubicBezTo>
                    <a:pt x="217932" y="54484"/>
                    <a:pt x="169164" y="71629"/>
                    <a:pt x="108967" y="71629"/>
                  </a:cubicBezTo>
                  <a:cubicBezTo>
                    <a:pt x="48768" y="71629"/>
                    <a:pt x="0" y="54484"/>
                    <a:pt x="0" y="33402"/>
                  </a:cubicBezTo>
                  <a:cubicBezTo>
                    <a:pt x="0" y="19050"/>
                    <a:pt x="22606" y="6478"/>
                    <a:pt x="56007" y="0"/>
                  </a:cubicBezTo>
                </a:path>
              </a:pathLst>
            </a:custGeom>
            <a:noFill/>
            <a:ln w="19050" cap="rnd" cmpd="sng">
              <a:solidFill>
                <a:srgbClr val="005F6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34" name="Freeform 334">
            <a:extLst>
              <a:ext uri="{FF2B5EF4-FFF2-40B4-BE49-F238E27FC236}">
                <a16:creationId xmlns:a16="http://schemas.microsoft.com/office/drawing/2014/main" id="{F6118089-D8F9-5A27-0950-4C32AFF3E872}"/>
              </a:ext>
            </a:extLst>
          </p:cNvPr>
          <p:cNvSpPr/>
          <p:nvPr/>
        </p:nvSpPr>
        <p:spPr>
          <a:xfrm>
            <a:off x="5177209" y="1078177"/>
            <a:ext cx="71627" cy="71629"/>
          </a:xfrm>
          <a:custGeom>
            <a:avLst/>
            <a:gdLst/>
            <a:ahLst/>
            <a:cxnLst/>
            <a:rect l="0" t="0" r="0" b="0"/>
            <a:pathLst>
              <a:path w="71627" h="71629">
                <a:moveTo>
                  <a:pt x="35814" y="71629"/>
                </a:moveTo>
                <a:cubicBezTo>
                  <a:pt x="16002" y="71629"/>
                  <a:pt x="0" y="55627"/>
                  <a:pt x="0" y="35815"/>
                </a:cubicBezTo>
                <a:cubicBezTo>
                  <a:pt x="0" y="16003"/>
                  <a:pt x="16002" y="0"/>
                  <a:pt x="35814" y="0"/>
                </a:cubicBezTo>
                <a:cubicBezTo>
                  <a:pt x="55626" y="0"/>
                  <a:pt x="71627" y="16003"/>
                  <a:pt x="71627" y="35815"/>
                </a:cubicBezTo>
                <a:cubicBezTo>
                  <a:pt x="71627" y="55627"/>
                  <a:pt x="55626" y="71629"/>
                  <a:pt x="35814" y="71629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94F7469F-F60C-4343-AC76-36E535484A2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995643" y="4694057"/>
            <a:ext cx="357356" cy="509354"/>
            <a:chOff x="730248" y="3024204"/>
            <a:chExt cx="287339" cy="409559"/>
          </a:xfrm>
          <a:solidFill>
            <a:srgbClr val="005F69"/>
          </a:solidFill>
        </p:grpSpPr>
        <p:sp>
          <p:nvSpPr>
            <p:cNvPr id="41" name="Freeform 83">
              <a:extLst>
                <a:ext uri="{FF2B5EF4-FFF2-40B4-BE49-F238E27FC236}">
                  <a16:creationId xmlns:a16="http://schemas.microsoft.com/office/drawing/2014/main" id="{76C3E7FE-2D7F-9E41-8601-C2930E239B8C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599" y="3202003"/>
              <a:ext cx="20638" cy="157164"/>
            </a:xfrm>
            <a:custGeom>
              <a:avLst/>
              <a:gdLst>
                <a:gd name="T0" fmla="*/ 142 w 284"/>
                <a:gd name="T1" fmla="*/ 2176 h 2176"/>
                <a:gd name="T2" fmla="*/ 114 w 284"/>
                <a:gd name="T3" fmla="*/ 2173 h 2176"/>
                <a:gd name="T4" fmla="*/ 86 w 284"/>
                <a:gd name="T5" fmla="*/ 2166 h 2176"/>
                <a:gd name="T6" fmla="*/ 62 w 284"/>
                <a:gd name="T7" fmla="*/ 2152 h 2176"/>
                <a:gd name="T8" fmla="*/ 41 w 284"/>
                <a:gd name="T9" fmla="*/ 2134 h 2176"/>
                <a:gd name="T10" fmla="*/ 24 w 284"/>
                <a:gd name="T11" fmla="*/ 2113 h 2176"/>
                <a:gd name="T12" fmla="*/ 11 w 284"/>
                <a:gd name="T13" fmla="*/ 2089 h 2176"/>
                <a:gd name="T14" fmla="*/ 3 w 284"/>
                <a:gd name="T15" fmla="*/ 2063 h 2176"/>
                <a:gd name="T16" fmla="*/ 0 w 284"/>
                <a:gd name="T17" fmla="*/ 2034 h 2176"/>
                <a:gd name="T18" fmla="*/ 0 w 284"/>
                <a:gd name="T19" fmla="*/ 142 h 2176"/>
                <a:gd name="T20" fmla="*/ 3 w 284"/>
                <a:gd name="T21" fmla="*/ 114 h 2176"/>
                <a:gd name="T22" fmla="*/ 11 w 284"/>
                <a:gd name="T23" fmla="*/ 87 h 2176"/>
                <a:gd name="T24" fmla="*/ 24 w 284"/>
                <a:gd name="T25" fmla="*/ 63 h 2176"/>
                <a:gd name="T26" fmla="*/ 41 w 284"/>
                <a:gd name="T27" fmla="*/ 42 h 2176"/>
                <a:gd name="T28" fmla="*/ 62 w 284"/>
                <a:gd name="T29" fmla="*/ 25 h 2176"/>
                <a:gd name="T30" fmla="*/ 86 w 284"/>
                <a:gd name="T31" fmla="*/ 12 h 2176"/>
                <a:gd name="T32" fmla="*/ 114 w 284"/>
                <a:gd name="T33" fmla="*/ 3 h 2176"/>
                <a:gd name="T34" fmla="*/ 142 w 284"/>
                <a:gd name="T35" fmla="*/ 0 h 2176"/>
                <a:gd name="T36" fmla="*/ 157 w 284"/>
                <a:gd name="T37" fmla="*/ 1 h 2176"/>
                <a:gd name="T38" fmla="*/ 184 w 284"/>
                <a:gd name="T39" fmla="*/ 7 h 2176"/>
                <a:gd name="T40" fmla="*/ 210 w 284"/>
                <a:gd name="T41" fmla="*/ 18 h 2176"/>
                <a:gd name="T42" fmla="*/ 232 w 284"/>
                <a:gd name="T43" fmla="*/ 33 h 2176"/>
                <a:gd name="T44" fmla="*/ 252 w 284"/>
                <a:gd name="T45" fmla="*/ 52 h 2176"/>
                <a:gd name="T46" fmla="*/ 267 w 284"/>
                <a:gd name="T47" fmla="*/ 74 h 2176"/>
                <a:gd name="T48" fmla="*/ 278 w 284"/>
                <a:gd name="T49" fmla="*/ 100 h 2176"/>
                <a:gd name="T50" fmla="*/ 283 w 284"/>
                <a:gd name="T51" fmla="*/ 128 h 2176"/>
                <a:gd name="T52" fmla="*/ 284 w 284"/>
                <a:gd name="T53" fmla="*/ 2034 h 2176"/>
                <a:gd name="T54" fmla="*/ 283 w 284"/>
                <a:gd name="T55" fmla="*/ 2049 h 2176"/>
                <a:gd name="T56" fmla="*/ 278 w 284"/>
                <a:gd name="T57" fmla="*/ 2077 h 2176"/>
                <a:gd name="T58" fmla="*/ 267 w 284"/>
                <a:gd name="T59" fmla="*/ 2102 h 2176"/>
                <a:gd name="T60" fmla="*/ 252 w 284"/>
                <a:gd name="T61" fmla="*/ 2125 h 2176"/>
                <a:gd name="T62" fmla="*/ 232 w 284"/>
                <a:gd name="T63" fmla="*/ 2144 h 2176"/>
                <a:gd name="T64" fmla="*/ 210 w 284"/>
                <a:gd name="T65" fmla="*/ 2159 h 2176"/>
                <a:gd name="T66" fmla="*/ 184 w 284"/>
                <a:gd name="T67" fmla="*/ 2170 h 2176"/>
                <a:gd name="T68" fmla="*/ 157 w 284"/>
                <a:gd name="T69" fmla="*/ 2176 h 2176"/>
                <a:gd name="T70" fmla="*/ 142 w 284"/>
                <a:gd name="T71" fmla="*/ 2176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4" h="2176">
                  <a:moveTo>
                    <a:pt x="142" y="2176"/>
                  </a:moveTo>
                  <a:lnTo>
                    <a:pt x="142" y="2176"/>
                  </a:lnTo>
                  <a:lnTo>
                    <a:pt x="127" y="2176"/>
                  </a:lnTo>
                  <a:lnTo>
                    <a:pt x="114" y="2173"/>
                  </a:lnTo>
                  <a:lnTo>
                    <a:pt x="100" y="2170"/>
                  </a:lnTo>
                  <a:lnTo>
                    <a:pt x="86" y="2166"/>
                  </a:lnTo>
                  <a:lnTo>
                    <a:pt x="74" y="2159"/>
                  </a:lnTo>
                  <a:lnTo>
                    <a:pt x="62" y="2152"/>
                  </a:lnTo>
                  <a:lnTo>
                    <a:pt x="52" y="2144"/>
                  </a:lnTo>
                  <a:lnTo>
                    <a:pt x="41" y="2134"/>
                  </a:lnTo>
                  <a:lnTo>
                    <a:pt x="32" y="2125"/>
                  </a:lnTo>
                  <a:lnTo>
                    <a:pt x="24" y="2113"/>
                  </a:lnTo>
                  <a:lnTo>
                    <a:pt x="17" y="2102"/>
                  </a:lnTo>
                  <a:lnTo>
                    <a:pt x="11" y="2089"/>
                  </a:lnTo>
                  <a:lnTo>
                    <a:pt x="6" y="2077"/>
                  </a:lnTo>
                  <a:lnTo>
                    <a:pt x="3" y="2063"/>
                  </a:lnTo>
                  <a:lnTo>
                    <a:pt x="1" y="2049"/>
                  </a:lnTo>
                  <a:lnTo>
                    <a:pt x="0" y="20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28"/>
                  </a:lnTo>
                  <a:lnTo>
                    <a:pt x="3" y="114"/>
                  </a:lnTo>
                  <a:lnTo>
                    <a:pt x="6" y="100"/>
                  </a:lnTo>
                  <a:lnTo>
                    <a:pt x="11" y="87"/>
                  </a:lnTo>
                  <a:lnTo>
                    <a:pt x="17" y="74"/>
                  </a:lnTo>
                  <a:lnTo>
                    <a:pt x="24" y="63"/>
                  </a:lnTo>
                  <a:lnTo>
                    <a:pt x="32" y="52"/>
                  </a:lnTo>
                  <a:lnTo>
                    <a:pt x="41" y="42"/>
                  </a:lnTo>
                  <a:lnTo>
                    <a:pt x="52" y="33"/>
                  </a:lnTo>
                  <a:lnTo>
                    <a:pt x="62" y="25"/>
                  </a:lnTo>
                  <a:lnTo>
                    <a:pt x="74" y="18"/>
                  </a:lnTo>
                  <a:lnTo>
                    <a:pt x="86" y="12"/>
                  </a:lnTo>
                  <a:lnTo>
                    <a:pt x="100" y="7"/>
                  </a:lnTo>
                  <a:lnTo>
                    <a:pt x="114" y="3"/>
                  </a:lnTo>
                  <a:lnTo>
                    <a:pt x="127" y="1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7" y="1"/>
                  </a:lnTo>
                  <a:lnTo>
                    <a:pt x="170" y="3"/>
                  </a:lnTo>
                  <a:lnTo>
                    <a:pt x="184" y="7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22" y="25"/>
                  </a:lnTo>
                  <a:lnTo>
                    <a:pt x="232" y="33"/>
                  </a:lnTo>
                  <a:lnTo>
                    <a:pt x="243" y="42"/>
                  </a:lnTo>
                  <a:lnTo>
                    <a:pt x="252" y="52"/>
                  </a:lnTo>
                  <a:lnTo>
                    <a:pt x="260" y="63"/>
                  </a:lnTo>
                  <a:lnTo>
                    <a:pt x="267" y="74"/>
                  </a:lnTo>
                  <a:lnTo>
                    <a:pt x="273" y="87"/>
                  </a:lnTo>
                  <a:lnTo>
                    <a:pt x="278" y="100"/>
                  </a:lnTo>
                  <a:lnTo>
                    <a:pt x="281" y="114"/>
                  </a:lnTo>
                  <a:lnTo>
                    <a:pt x="283" y="128"/>
                  </a:lnTo>
                  <a:lnTo>
                    <a:pt x="284" y="142"/>
                  </a:lnTo>
                  <a:lnTo>
                    <a:pt x="284" y="2034"/>
                  </a:lnTo>
                  <a:lnTo>
                    <a:pt x="284" y="2034"/>
                  </a:lnTo>
                  <a:lnTo>
                    <a:pt x="283" y="2049"/>
                  </a:lnTo>
                  <a:lnTo>
                    <a:pt x="281" y="2063"/>
                  </a:lnTo>
                  <a:lnTo>
                    <a:pt x="278" y="2077"/>
                  </a:lnTo>
                  <a:lnTo>
                    <a:pt x="273" y="2089"/>
                  </a:lnTo>
                  <a:lnTo>
                    <a:pt x="267" y="2102"/>
                  </a:lnTo>
                  <a:lnTo>
                    <a:pt x="260" y="2113"/>
                  </a:lnTo>
                  <a:lnTo>
                    <a:pt x="252" y="2125"/>
                  </a:lnTo>
                  <a:lnTo>
                    <a:pt x="243" y="2134"/>
                  </a:lnTo>
                  <a:lnTo>
                    <a:pt x="232" y="2144"/>
                  </a:lnTo>
                  <a:lnTo>
                    <a:pt x="222" y="2152"/>
                  </a:lnTo>
                  <a:lnTo>
                    <a:pt x="210" y="2159"/>
                  </a:lnTo>
                  <a:lnTo>
                    <a:pt x="198" y="2166"/>
                  </a:lnTo>
                  <a:lnTo>
                    <a:pt x="184" y="2170"/>
                  </a:lnTo>
                  <a:lnTo>
                    <a:pt x="170" y="2173"/>
                  </a:lnTo>
                  <a:lnTo>
                    <a:pt x="157" y="2176"/>
                  </a:lnTo>
                  <a:lnTo>
                    <a:pt x="142" y="2176"/>
                  </a:lnTo>
                  <a:lnTo>
                    <a:pt x="142" y="2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84">
              <a:extLst>
                <a:ext uri="{FF2B5EF4-FFF2-40B4-BE49-F238E27FC236}">
                  <a16:creationId xmlns:a16="http://schemas.microsoft.com/office/drawing/2014/main" id="{102BC33C-FB24-EC2B-DEE1-DC44FFFD324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3437" y="3140090"/>
              <a:ext cx="80962" cy="82550"/>
            </a:xfrm>
            <a:custGeom>
              <a:avLst/>
              <a:gdLst>
                <a:gd name="T0" fmla="*/ 611 w 1138"/>
                <a:gd name="T1" fmla="*/ 287 h 1135"/>
                <a:gd name="T2" fmla="*/ 678 w 1138"/>
                <a:gd name="T3" fmla="*/ 306 h 1135"/>
                <a:gd name="T4" fmla="*/ 738 w 1138"/>
                <a:gd name="T5" fmla="*/ 339 h 1135"/>
                <a:gd name="T6" fmla="*/ 780 w 1138"/>
                <a:gd name="T7" fmla="*/ 378 h 1135"/>
                <a:gd name="T8" fmla="*/ 820 w 1138"/>
                <a:gd name="T9" fmla="*/ 434 h 1135"/>
                <a:gd name="T10" fmla="*/ 844 w 1138"/>
                <a:gd name="T11" fmla="*/ 499 h 1135"/>
                <a:gd name="T12" fmla="*/ 854 w 1138"/>
                <a:gd name="T13" fmla="*/ 568 h 1135"/>
                <a:gd name="T14" fmla="*/ 848 w 1138"/>
                <a:gd name="T15" fmla="*/ 623 h 1135"/>
                <a:gd name="T16" fmla="*/ 827 w 1138"/>
                <a:gd name="T17" fmla="*/ 689 h 1135"/>
                <a:gd name="T18" fmla="*/ 789 w 1138"/>
                <a:gd name="T19" fmla="*/ 748 h 1135"/>
                <a:gd name="T20" fmla="*/ 749 w 1138"/>
                <a:gd name="T21" fmla="*/ 787 h 1135"/>
                <a:gd name="T22" fmla="*/ 690 w 1138"/>
                <a:gd name="T23" fmla="*/ 825 h 1135"/>
                <a:gd name="T24" fmla="*/ 625 w 1138"/>
                <a:gd name="T25" fmla="*/ 846 h 1135"/>
                <a:gd name="T26" fmla="*/ 569 w 1138"/>
                <a:gd name="T27" fmla="*/ 851 h 1135"/>
                <a:gd name="T28" fmla="*/ 500 w 1138"/>
                <a:gd name="T29" fmla="*/ 843 h 1135"/>
                <a:gd name="T30" fmla="*/ 435 w 1138"/>
                <a:gd name="T31" fmla="*/ 819 h 1135"/>
                <a:gd name="T32" fmla="*/ 378 w 1138"/>
                <a:gd name="T33" fmla="*/ 778 h 1135"/>
                <a:gd name="T34" fmla="*/ 341 w 1138"/>
                <a:gd name="T35" fmla="*/ 736 h 1135"/>
                <a:gd name="T36" fmla="*/ 306 w 1138"/>
                <a:gd name="T37" fmla="*/ 677 h 1135"/>
                <a:gd name="T38" fmla="*/ 287 w 1138"/>
                <a:gd name="T39" fmla="*/ 610 h 1135"/>
                <a:gd name="T40" fmla="*/ 285 w 1138"/>
                <a:gd name="T41" fmla="*/ 553 h 1135"/>
                <a:gd name="T42" fmla="*/ 297 w 1138"/>
                <a:gd name="T43" fmla="*/ 485 h 1135"/>
                <a:gd name="T44" fmla="*/ 325 w 1138"/>
                <a:gd name="T45" fmla="*/ 422 h 1135"/>
                <a:gd name="T46" fmla="*/ 368 w 1138"/>
                <a:gd name="T47" fmla="*/ 367 h 1135"/>
                <a:gd name="T48" fmla="*/ 411 w 1138"/>
                <a:gd name="T49" fmla="*/ 332 h 1135"/>
                <a:gd name="T50" fmla="*/ 473 w 1138"/>
                <a:gd name="T51" fmla="*/ 300 h 1135"/>
                <a:gd name="T52" fmla="*/ 541 w 1138"/>
                <a:gd name="T53" fmla="*/ 286 h 1135"/>
                <a:gd name="T54" fmla="*/ 542 w 1138"/>
                <a:gd name="T55" fmla="*/ 0 h 1135"/>
                <a:gd name="T56" fmla="*/ 407 w 1138"/>
                <a:gd name="T57" fmla="*/ 23 h 1135"/>
                <a:gd name="T58" fmla="*/ 280 w 1138"/>
                <a:gd name="T59" fmla="*/ 79 h 1135"/>
                <a:gd name="T60" fmla="*/ 167 w 1138"/>
                <a:gd name="T61" fmla="*/ 167 h 1135"/>
                <a:gd name="T62" fmla="*/ 94 w 1138"/>
                <a:gd name="T63" fmla="*/ 255 h 1135"/>
                <a:gd name="T64" fmla="*/ 32 w 1138"/>
                <a:gd name="T65" fmla="*/ 380 h 1135"/>
                <a:gd name="T66" fmla="*/ 2 w 1138"/>
                <a:gd name="T67" fmla="*/ 514 h 1135"/>
                <a:gd name="T68" fmla="*/ 6 w 1138"/>
                <a:gd name="T69" fmla="*/ 649 h 1135"/>
                <a:gd name="T70" fmla="*/ 42 w 1138"/>
                <a:gd name="T71" fmla="*/ 781 h 1135"/>
                <a:gd name="T72" fmla="*/ 110 w 1138"/>
                <a:gd name="T73" fmla="*/ 903 h 1135"/>
                <a:gd name="T74" fmla="*/ 188 w 1138"/>
                <a:gd name="T75" fmla="*/ 989 h 1135"/>
                <a:gd name="T76" fmla="*/ 304 w 1138"/>
                <a:gd name="T77" fmla="*/ 1071 h 1135"/>
                <a:gd name="T78" fmla="*/ 434 w 1138"/>
                <a:gd name="T79" fmla="*/ 1119 h 1135"/>
                <a:gd name="T80" fmla="*/ 569 w 1138"/>
                <a:gd name="T81" fmla="*/ 1135 h 1135"/>
                <a:gd name="T82" fmla="*/ 678 w 1138"/>
                <a:gd name="T83" fmla="*/ 1125 h 1135"/>
                <a:gd name="T84" fmla="*/ 809 w 1138"/>
                <a:gd name="T85" fmla="*/ 1083 h 1135"/>
                <a:gd name="T86" fmla="*/ 928 w 1138"/>
                <a:gd name="T87" fmla="*/ 1008 h 1135"/>
                <a:gd name="T88" fmla="*/ 1010 w 1138"/>
                <a:gd name="T89" fmla="*/ 926 h 1135"/>
                <a:gd name="T90" fmla="*/ 1085 w 1138"/>
                <a:gd name="T91" fmla="*/ 807 h 1135"/>
                <a:gd name="T92" fmla="*/ 1127 w 1138"/>
                <a:gd name="T93" fmla="*/ 677 h 1135"/>
                <a:gd name="T94" fmla="*/ 1137 w 1138"/>
                <a:gd name="T95" fmla="*/ 541 h 1135"/>
                <a:gd name="T96" fmla="*/ 1115 w 1138"/>
                <a:gd name="T97" fmla="*/ 406 h 1135"/>
                <a:gd name="T98" fmla="*/ 1059 w 1138"/>
                <a:gd name="T99" fmla="*/ 279 h 1135"/>
                <a:gd name="T100" fmla="*/ 971 w 1138"/>
                <a:gd name="T101" fmla="*/ 167 h 1135"/>
                <a:gd name="T102" fmla="*/ 882 w 1138"/>
                <a:gd name="T103" fmla="*/ 93 h 1135"/>
                <a:gd name="T104" fmla="*/ 758 w 1138"/>
                <a:gd name="T105" fmla="*/ 32 h 1135"/>
                <a:gd name="T106" fmla="*/ 623 w 1138"/>
                <a:gd name="T107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8" h="1135">
                  <a:moveTo>
                    <a:pt x="569" y="284"/>
                  </a:moveTo>
                  <a:lnTo>
                    <a:pt x="569" y="284"/>
                  </a:lnTo>
                  <a:lnTo>
                    <a:pt x="584" y="285"/>
                  </a:lnTo>
                  <a:lnTo>
                    <a:pt x="597" y="286"/>
                  </a:lnTo>
                  <a:lnTo>
                    <a:pt x="611" y="287"/>
                  </a:lnTo>
                  <a:lnTo>
                    <a:pt x="625" y="290"/>
                  </a:lnTo>
                  <a:lnTo>
                    <a:pt x="638" y="292"/>
                  </a:lnTo>
                  <a:lnTo>
                    <a:pt x="652" y="296"/>
                  </a:lnTo>
                  <a:lnTo>
                    <a:pt x="665" y="300"/>
                  </a:lnTo>
                  <a:lnTo>
                    <a:pt x="678" y="306"/>
                  </a:lnTo>
                  <a:lnTo>
                    <a:pt x="690" y="311"/>
                  </a:lnTo>
                  <a:lnTo>
                    <a:pt x="703" y="317"/>
                  </a:lnTo>
                  <a:lnTo>
                    <a:pt x="715" y="324"/>
                  </a:lnTo>
                  <a:lnTo>
                    <a:pt x="727" y="332"/>
                  </a:lnTo>
                  <a:lnTo>
                    <a:pt x="738" y="339"/>
                  </a:lnTo>
                  <a:lnTo>
                    <a:pt x="749" y="348"/>
                  </a:lnTo>
                  <a:lnTo>
                    <a:pt x="760" y="357"/>
                  </a:lnTo>
                  <a:lnTo>
                    <a:pt x="770" y="367"/>
                  </a:lnTo>
                  <a:lnTo>
                    <a:pt x="770" y="367"/>
                  </a:lnTo>
                  <a:lnTo>
                    <a:pt x="780" y="378"/>
                  </a:lnTo>
                  <a:lnTo>
                    <a:pt x="789" y="388"/>
                  </a:lnTo>
                  <a:lnTo>
                    <a:pt x="797" y="399"/>
                  </a:lnTo>
                  <a:lnTo>
                    <a:pt x="806" y="410"/>
                  </a:lnTo>
                  <a:lnTo>
                    <a:pt x="813" y="422"/>
                  </a:lnTo>
                  <a:lnTo>
                    <a:pt x="820" y="434"/>
                  </a:lnTo>
                  <a:lnTo>
                    <a:pt x="827" y="447"/>
                  </a:lnTo>
                  <a:lnTo>
                    <a:pt x="832" y="459"/>
                  </a:lnTo>
                  <a:lnTo>
                    <a:pt x="837" y="472"/>
                  </a:lnTo>
                  <a:lnTo>
                    <a:pt x="841" y="485"/>
                  </a:lnTo>
                  <a:lnTo>
                    <a:pt x="844" y="499"/>
                  </a:lnTo>
                  <a:lnTo>
                    <a:pt x="848" y="511"/>
                  </a:lnTo>
                  <a:lnTo>
                    <a:pt x="851" y="526"/>
                  </a:lnTo>
                  <a:lnTo>
                    <a:pt x="852" y="540"/>
                  </a:lnTo>
                  <a:lnTo>
                    <a:pt x="853" y="553"/>
                  </a:lnTo>
                  <a:lnTo>
                    <a:pt x="854" y="568"/>
                  </a:lnTo>
                  <a:lnTo>
                    <a:pt x="854" y="568"/>
                  </a:lnTo>
                  <a:lnTo>
                    <a:pt x="853" y="582"/>
                  </a:lnTo>
                  <a:lnTo>
                    <a:pt x="852" y="596"/>
                  </a:lnTo>
                  <a:lnTo>
                    <a:pt x="851" y="610"/>
                  </a:lnTo>
                  <a:lnTo>
                    <a:pt x="848" y="623"/>
                  </a:lnTo>
                  <a:lnTo>
                    <a:pt x="844" y="637"/>
                  </a:lnTo>
                  <a:lnTo>
                    <a:pt x="841" y="650"/>
                  </a:lnTo>
                  <a:lnTo>
                    <a:pt x="837" y="663"/>
                  </a:lnTo>
                  <a:lnTo>
                    <a:pt x="832" y="677"/>
                  </a:lnTo>
                  <a:lnTo>
                    <a:pt x="827" y="689"/>
                  </a:lnTo>
                  <a:lnTo>
                    <a:pt x="820" y="702"/>
                  </a:lnTo>
                  <a:lnTo>
                    <a:pt x="813" y="713"/>
                  </a:lnTo>
                  <a:lnTo>
                    <a:pt x="806" y="725"/>
                  </a:lnTo>
                  <a:lnTo>
                    <a:pt x="797" y="736"/>
                  </a:lnTo>
                  <a:lnTo>
                    <a:pt x="789" y="748"/>
                  </a:lnTo>
                  <a:lnTo>
                    <a:pt x="780" y="758"/>
                  </a:lnTo>
                  <a:lnTo>
                    <a:pt x="770" y="769"/>
                  </a:lnTo>
                  <a:lnTo>
                    <a:pt x="770" y="769"/>
                  </a:lnTo>
                  <a:lnTo>
                    <a:pt x="760" y="778"/>
                  </a:lnTo>
                  <a:lnTo>
                    <a:pt x="749" y="787"/>
                  </a:lnTo>
                  <a:lnTo>
                    <a:pt x="738" y="796"/>
                  </a:lnTo>
                  <a:lnTo>
                    <a:pt x="727" y="804"/>
                  </a:lnTo>
                  <a:lnTo>
                    <a:pt x="715" y="811"/>
                  </a:lnTo>
                  <a:lnTo>
                    <a:pt x="703" y="819"/>
                  </a:lnTo>
                  <a:lnTo>
                    <a:pt x="690" y="825"/>
                  </a:lnTo>
                  <a:lnTo>
                    <a:pt x="678" y="830"/>
                  </a:lnTo>
                  <a:lnTo>
                    <a:pt x="665" y="835"/>
                  </a:lnTo>
                  <a:lnTo>
                    <a:pt x="652" y="840"/>
                  </a:lnTo>
                  <a:lnTo>
                    <a:pt x="638" y="843"/>
                  </a:lnTo>
                  <a:lnTo>
                    <a:pt x="625" y="846"/>
                  </a:lnTo>
                  <a:lnTo>
                    <a:pt x="611" y="848"/>
                  </a:lnTo>
                  <a:lnTo>
                    <a:pt x="597" y="850"/>
                  </a:lnTo>
                  <a:lnTo>
                    <a:pt x="584" y="851"/>
                  </a:lnTo>
                  <a:lnTo>
                    <a:pt x="569" y="851"/>
                  </a:lnTo>
                  <a:lnTo>
                    <a:pt x="569" y="851"/>
                  </a:lnTo>
                  <a:lnTo>
                    <a:pt x="554" y="851"/>
                  </a:lnTo>
                  <a:lnTo>
                    <a:pt x="541" y="850"/>
                  </a:lnTo>
                  <a:lnTo>
                    <a:pt x="527" y="848"/>
                  </a:lnTo>
                  <a:lnTo>
                    <a:pt x="513" y="846"/>
                  </a:lnTo>
                  <a:lnTo>
                    <a:pt x="500" y="843"/>
                  </a:lnTo>
                  <a:lnTo>
                    <a:pt x="486" y="840"/>
                  </a:lnTo>
                  <a:lnTo>
                    <a:pt x="473" y="835"/>
                  </a:lnTo>
                  <a:lnTo>
                    <a:pt x="460" y="830"/>
                  </a:lnTo>
                  <a:lnTo>
                    <a:pt x="448" y="825"/>
                  </a:lnTo>
                  <a:lnTo>
                    <a:pt x="435" y="819"/>
                  </a:lnTo>
                  <a:lnTo>
                    <a:pt x="423" y="811"/>
                  </a:lnTo>
                  <a:lnTo>
                    <a:pt x="411" y="804"/>
                  </a:lnTo>
                  <a:lnTo>
                    <a:pt x="399" y="796"/>
                  </a:lnTo>
                  <a:lnTo>
                    <a:pt x="389" y="787"/>
                  </a:lnTo>
                  <a:lnTo>
                    <a:pt x="378" y="778"/>
                  </a:lnTo>
                  <a:lnTo>
                    <a:pt x="368" y="769"/>
                  </a:lnTo>
                  <a:lnTo>
                    <a:pt x="368" y="769"/>
                  </a:lnTo>
                  <a:lnTo>
                    <a:pt x="358" y="758"/>
                  </a:lnTo>
                  <a:lnTo>
                    <a:pt x="349" y="748"/>
                  </a:lnTo>
                  <a:lnTo>
                    <a:pt x="341" y="736"/>
                  </a:lnTo>
                  <a:lnTo>
                    <a:pt x="332" y="725"/>
                  </a:lnTo>
                  <a:lnTo>
                    <a:pt x="325" y="713"/>
                  </a:lnTo>
                  <a:lnTo>
                    <a:pt x="318" y="702"/>
                  </a:lnTo>
                  <a:lnTo>
                    <a:pt x="311" y="689"/>
                  </a:lnTo>
                  <a:lnTo>
                    <a:pt x="306" y="677"/>
                  </a:lnTo>
                  <a:lnTo>
                    <a:pt x="301" y="663"/>
                  </a:lnTo>
                  <a:lnTo>
                    <a:pt x="297" y="650"/>
                  </a:lnTo>
                  <a:lnTo>
                    <a:pt x="294" y="637"/>
                  </a:lnTo>
                  <a:lnTo>
                    <a:pt x="290" y="623"/>
                  </a:lnTo>
                  <a:lnTo>
                    <a:pt x="287" y="610"/>
                  </a:lnTo>
                  <a:lnTo>
                    <a:pt x="286" y="596"/>
                  </a:lnTo>
                  <a:lnTo>
                    <a:pt x="285" y="582"/>
                  </a:lnTo>
                  <a:lnTo>
                    <a:pt x="284" y="568"/>
                  </a:lnTo>
                  <a:lnTo>
                    <a:pt x="284" y="568"/>
                  </a:lnTo>
                  <a:lnTo>
                    <a:pt x="285" y="553"/>
                  </a:lnTo>
                  <a:lnTo>
                    <a:pt x="286" y="540"/>
                  </a:lnTo>
                  <a:lnTo>
                    <a:pt x="287" y="526"/>
                  </a:lnTo>
                  <a:lnTo>
                    <a:pt x="290" y="511"/>
                  </a:lnTo>
                  <a:lnTo>
                    <a:pt x="294" y="499"/>
                  </a:lnTo>
                  <a:lnTo>
                    <a:pt x="297" y="485"/>
                  </a:lnTo>
                  <a:lnTo>
                    <a:pt x="301" y="472"/>
                  </a:lnTo>
                  <a:lnTo>
                    <a:pt x="306" y="459"/>
                  </a:lnTo>
                  <a:lnTo>
                    <a:pt x="311" y="447"/>
                  </a:lnTo>
                  <a:lnTo>
                    <a:pt x="318" y="434"/>
                  </a:lnTo>
                  <a:lnTo>
                    <a:pt x="325" y="422"/>
                  </a:lnTo>
                  <a:lnTo>
                    <a:pt x="332" y="410"/>
                  </a:lnTo>
                  <a:lnTo>
                    <a:pt x="341" y="399"/>
                  </a:lnTo>
                  <a:lnTo>
                    <a:pt x="349" y="388"/>
                  </a:lnTo>
                  <a:lnTo>
                    <a:pt x="358" y="378"/>
                  </a:lnTo>
                  <a:lnTo>
                    <a:pt x="368" y="367"/>
                  </a:lnTo>
                  <a:lnTo>
                    <a:pt x="368" y="367"/>
                  </a:lnTo>
                  <a:lnTo>
                    <a:pt x="378" y="357"/>
                  </a:lnTo>
                  <a:lnTo>
                    <a:pt x="389" y="348"/>
                  </a:lnTo>
                  <a:lnTo>
                    <a:pt x="399" y="339"/>
                  </a:lnTo>
                  <a:lnTo>
                    <a:pt x="411" y="332"/>
                  </a:lnTo>
                  <a:lnTo>
                    <a:pt x="423" y="324"/>
                  </a:lnTo>
                  <a:lnTo>
                    <a:pt x="435" y="317"/>
                  </a:lnTo>
                  <a:lnTo>
                    <a:pt x="448" y="311"/>
                  </a:lnTo>
                  <a:lnTo>
                    <a:pt x="460" y="306"/>
                  </a:lnTo>
                  <a:lnTo>
                    <a:pt x="473" y="300"/>
                  </a:lnTo>
                  <a:lnTo>
                    <a:pt x="486" y="296"/>
                  </a:lnTo>
                  <a:lnTo>
                    <a:pt x="500" y="292"/>
                  </a:lnTo>
                  <a:lnTo>
                    <a:pt x="513" y="290"/>
                  </a:lnTo>
                  <a:lnTo>
                    <a:pt x="527" y="287"/>
                  </a:lnTo>
                  <a:lnTo>
                    <a:pt x="541" y="286"/>
                  </a:lnTo>
                  <a:lnTo>
                    <a:pt x="554" y="285"/>
                  </a:lnTo>
                  <a:lnTo>
                    <a:pt x="569" y="284"/>
                  </a:lnTo>
                  <a:close/>
                  <a:moveTo>
                    <a:pt x="569" y="0"/>
                  </a:moveTo>
                  <a:lnTo>
                    <a:pt x="569" y="0"/>
                  </a:lnTo>
                  <a:lnTo>
                    <a:pt x="542" y="0"/>
                  </a:lnTo>
                  <a:lnTo>
                    <a:pt x="515" y="3"/>
                  </a:lnTo>
                  <a:lnTo>
                    <a:pt x="487" y="6"/>
                  </a:lnTo>
                  <a:lnTo>
                    <a:pt x="460" y="11"/>
                  </a:lnTo>
                  <a:lnTo>
                    <a:pt x="434" y="16"/>
                  </a:lnTo>
                  <a:lnTo>
                    <a:pt x="407" y="23"/>
                  </a:lnTo>
                  <a:lnTo>
                    <a:pt x="380" y="32"/>
                  </a:lnTo>
                  <a:lnTo>
                    <a:pt x="355" y="42"/>
                  </a:lnTo>
                  <a:lnTo>
                    <a:pt x="329" y="53"/>
                  </a:lnTo>
                  <a:lnTo>
                    <a:pt x="304" y="65"/>
                  </a:lnTo>
                  <a:lnTo>
                    <a:pt x="280" y="79"/>
                  </a:lnTo>
                  <a:lnTo>
                    <a:pt x="256" y="93"/>
                  </a:lnTo>
                  <a:lnTo>
                    <a:pt x="233" y="110"/>
                  </a:lnTo>
                  <a:lnTo>
                    <a:pt x="210" y="128"/>
                  </a:lnTo>
                  <a:lnTo>
                    <a:pt x="188" y="147"/>
                  </a:lnTo>
                  <a:lnTo>
                    <a:pt x="167" y="167"/>
                  </a:lnTo>
                  <a:lnTo>
                    <a:pt x="167" y="167"/>
                  </a:lnTo>
                  <a:lnTo>
                    <a:pt x="147" y="188"/>
                  </a:lnTo>
                  <a:lnTo>
                    <a:pt x="128" y="209"/>
                  </a:lnTo>
                  <a:lnTo>
                    <a:pt x="110" y="232"/>
                  </a:lnTo>
                  <a:lnTo>
                    <a:pt x="94" y="255"/>
                  </a:lnTo>
                  <a:lnTo>
                    <a:pt x="79" y="279"/>
                  </a:lnTo>
                  <a:lnTo>
                    <a:pt x="65" y="304"/>
                  </a:lnTo>
                  <a:lnTo>
                    <a:pt x="53" y="329"/>
                  </a:lnTo>
                  <a:lnTo>
                    <a:pt x="42" y="354"/>
                  </a:lnTo>
                  <a:lnTo>
                    <a:pt x="32" y="380"/>
                  </a:lnTo>
                  <a:lnTo>
                    <a:pt x="23" y="406"/>
                  </a:lnTo>
                  <a:lnTo>
                    <a:pt x="16" y="433"/>
                  </a:lnTo>
                  <a:lnTo>
                    <a:pt x="11" y="459"/>
                  </a:lnTo>
                  <a:lnTo>
                    <a:pt x="6" y="486"/>
                  </a:lnTo>
                  <a:lnTo>
                    <a:pt x="2" y="514"/>
                  </a:lnTo>
                  <a:lnTo>
                    <a:pt x="0" y="541"/>
                  </a:lnTo>
                  <a:lnTo>
                    <a:pt x="0" y="568"/>
                  </a:lnTo>
                  <a:lnTo>
                    <a:pt x="0" y="595"/>
                  </a:lnTo>
                  <a:lnTo>
                    <a:pt x="2" y="622"/>
                  </a:lnTo>
                  <a:lnTo>
                    <a:pt x="6" y="649"/>
                  </a:lnTo>
                  <a:lnTo>
                    <a:pt x="11" y="677"/>
                  </a:lnTo>
                  <a:lnTo>
                    <a:pt x="16" y="703"/>
                  </a:lnTo>
                  <a:lnTo>
                    <a:pt x="23" y="729"/>
                  </a:lnTo>
                  <a:lnTo>
                    <a:pt x="32" y="756"/>
                  </a:lnTo>
                  <a:lnTo>
                    <a:pt x="42" y="781"/>
                  </a:lnTo>
                  <a:lnTo>
                    <a:pt x="53" y="807"/>
                  </a:lnTo>
                  <a:lnTo>
                    <a:pt x="65" y="831"/>
                  </a:lnTo>
                  <a:lnTo>
                    <a:pt x="79" y="856"/>
                  </a:lnTo>
                  <a:lnTo>
                    <a:pt x="94" y="880"/>
                  </a:lnTo>
                  <a:lnTo>
                    <a:pt x="110" y="903"/>
                  </a:lnTo>
                  <a:lnTo>
                    <a:pt x="128" y="926"/>
                  </a:lnTo>
                  <a:lnTo>
                    <a:pt x="147" y="948"/>
                  </a:lnTo>
                  <a:lnTo>
                    <a:pt x="167" y="969"/>
                  </a:lnTo>
                  <a:lnTo>
                    <a:pt x="167" y="969"/>
                  </a:lnTo>
                  <a:lnTo>
                    <a:pt x="188" y="989"/>
                  </a:lnTo>
                  <a:lnTo>
                    <a:pt x="210" y="1008"/>
                  </a:lnTo>
                  <a:lnTo>
                    <a:pt x="233" y="1026"/>
                  </a:lnTo>
                  <a:lnTo>
                    <a:pt x="256" y="1041"/>
                  </a:lnTo>
                  <a:lnTo>
                    <a:pt x="280" y="1057"/>
                  </a:lnTo>
                  <a:lnTo>
                    <a:pt x="304" y="1071"/>
                  </a:lnTo>
                  <a:lnTo>
                    <a:pt x="329" y="1083"/>
                  </a:lnTo>
                  <a:lnTo>
                    <a:pt x="355" y="1094"/>
                  </a:lnTo>
                  <a:lnTo>
                    <a:pt x="380" y="1103"/>
                  </a:lnTo>
                  <a:lnTo>
                    <a:pt x="407" y="1112"/>
                  </a:lnTo>
                  <a:lnTo>
                    <a:pt x="434" y="1119"/>
                  </a:lnTo>
                  <a:lnTo>
                    <a:pt x="460" y="1125"/>
                  </a:lnTo>
                  <a:lnTo>
                    <a:pt x="487" y="1129"/>
                  </a:lnTo>
                  <a:lnTo>
                    <a:pt x="515" y="1132"/>
                  </a:lnTo>
                  <a:lnTo>
                    <a:pt x="542" y="1134"/>
                  </a:lnTo>
                  <a:lnTo>
                    <a:pt x="569" y="1135"/>
                  </a:lnTo>
                  <a:lnTo>
                    <a:pt x="569" y="1135"/>
                  </a:lnTo>
                  <a:lnTo>
                    <a:pt x="596" y="1134"/>
                  </a:lnTo>
                  <a:lnTo>
                    <a:pt x="623" y="1132"/>
                  </a:lnTo>
                  <a:lnTo>
                    <a:pt x="651" y="1129"/>
                  </a:lnTo>
                  <a:lnTo>
                    <a:pt x="678" y="1125"/>
                  </a:lnTo>
                  <a:lnTo>
                    <a:pt x="704" y="1119"/>
                  </a:lnTo>
                  <a:lnTo>
                    <a:pt x="731" y="1112"/>
                  </a:lnTo>
                  <a:lnTo>
                    <a:pt x="758" y="1103"/>
                  </a:lnTo>
                  <a:lnTo>
                    <a:pt x="783" y="1094"/>
                  </a:lnTo>
                  <a:lnTo>
                    <a:pt x="809" y="1083"/>
                  </a:lnTo>
                  <a:lnTo>
                    <a:pt x="834" y="1071"/>
                  </a:lnTo>
                  <a:lnTo>
                    <a:pt x="858" y="1057"/>
                  </a:lnTo>
                  <a:lnTo>
                    <a:pt x="882" y="1041"/>
                  </a:lnTo>
                  <a:lnTo>
                    <a:pt x="905" y="1026"/>
                  </a:lnTo>
                  <a:lnTo>
                    <a:pt x="928" y="1008"/>
                  </a:lnTo>
                  <a:lnTo>
                    <a:pt x="950" y="989"/>
                  </a:lnTo>
                  <a:lnTo>
                    <a:pt x="971" y="969"/>
                  </a:lnTo>
                  <a:lnTo>
                    <a:pt x="971" y="969"/>
                  </a:lnTo>
                  <a:lnTo>
                    <a:pt x="991" y="948"/>
                  </a:lnTo>
                  <a:lnTo>
                    <a:pt x="1010" y="926"/>
                  </a:lnTo>
                  <a:lnTo>
                    <a:pt x="1028" y="903"/>
                  </a:lnTo>
                  <a:lnTo>
                    <a:pt x="1044" y="880"/>
                  </a:lnTo>
                  <a:lnTo>
                    <a:pt x="1059" y="856"/>
                  </a:lnTo>
                  <a:lnTo>
                    <a:pt x="1073" y="831"/>
                  </a:lnTo>
                  <a:lnTo>
                    <a:pt x="1085" y="807"/>
                  </a:lnTo>
                  <a:lnTo>
                    <a:pt x="1096" y="781"/>
                  </a:lnTo>
                  <a:lnTo>
                    <a:pt x="1106" y="756"/>
                  </a:lnTo>
                  <a:lnTo>
                    <a:pt x="1115" y="729"/>
                  </a:lnTo>
                  <a:lnTo>
                    <a:pt x="1122" y="703"/>
                  </a:lnTo>
                  <a:lnTo>
                    <a:pt x="1127" y="677"/>
                  </a:lnTo>
                  <a:lnTo>
                    <a:pt x="1131" y="649"/>
                  </a:lnTo>
                  <a:lnTo>
                    <a:pt x="1136" y="622"/>
                  </a:lnTo>
                  <a:lnTo>
                    <a:pt x="1137" y="595"/>
                  </a:lnTo>
                  <a:lnTo>
                    <a:pt x="1138" y="568"/>
                  </a:lnTo>
                  <a:lnTo>
                    <a:pt x="1137" y="541"/>
                  </a:lnTo>
                  <a:lnTo>
                    <a:pt x="1136" y="514"/>
                  </a:lnTo>
                  <a:lnTo>
                    <a:pt x="1131" y="486"/>
                  </a:lnTo>
                  <a:lnTo>
                    <a:pt x="1127" y="459"/>
                  </a:lnTo>
                  <a:lnTo>
                    <a:pt x="1122" y="433"/>
                  </a:lnTo>
                  <a:lnTo>
                    <a:pt x="1115" y="406"/>
                  </a:lnTo>
                  <a:lnTo>
                    <a:pt x="1106" y="380"/>
                  </a:lnTo>
                  <a:lnTo>
                    <a:pt x="1096" y="354"/>
                  </a:lnTo>
                  <a:lnTo>
                    <a:pt x="1085" y="329"/>
                  </a:lnTo>
                  <a:lnTo>
                    <a:pt x="1073" y="304"/>
                  </a:lnTo>
                  <a:lnTo>
                    <a:pt x="1059" y="279"/>
                  </a:lnTo>
                  <a:lnTo>
                    <a:pt x="1044" y="255"/>
                  </a:lnTo>
                  <a:lnTo>
                    <a:pt x="1028" y="232"/>
                  </a:lnTo>
                  <a:lnTo>
                    <a:pt x="1010" y="209"/>
                  </a:lnTo>
                  <a:lnTo>
                    <a:pt x="991" y="188"/>
                  </a:lnTo>
                  <a:lnTo>
                    <a:pt x="971" y="167"/>
                  </a:lnTo>
                  <a:lnTo>
                    <a:pt x="971" y="167"/>
                  </a:lnTo>
                  <a:lnTo>
                    <a:pt x="950" y="147"/>
                  </a:lnTo>
                  <a:lnTo>
                    <a:pt x="928" y="128"/>
                  </a:lnTo>
                  <a:lnTo>
                    <a:pt x="905" y="110"/>
                  </a:lnTo>
                  <a:lnTo>
                    <a:pt x="882" y="93"/>
                  </a:lnTo>
                  <a:lnTo>
                    <a:pt x="858" y="79"/>
                  </a:lnTo>
                  <a:lnTo>
                    <a:pt x="834" y="65"/>
                  </a:lnTo>
                  <a:lnTo>
                    <a:pt x="809" y="53"/>
                  </a:lnTo>
                  <a:lnTo>
                    <a:pt x="783" y="42"/>
                  </a:lnTo>
                  <a:lnTo>
                    <a:pt x="758" y="32"/>
                  </a:lnTo>
                  <a:lnTo>
                    <a:pt x="731" y="23"/>
                  </a:lnTo>
                  <a:lnTo>
                    <a:pt x="704" y="16"/>
                  </a:lnTo>
                  <a:lnTo>
                    <a:pt x="678" y="11"/>
                  </a:lnTo>
                  <a:lnTo>
                    <a:pt x="651" y="6"/>
                  </a:lnTo>
                  <a:lnTo>
                    <a:pt x="623" y="3"/>
                  </a:lnTo>
                  <a:lnTo>
                    <a:pt x="596" y="0"/>
                  </a:lnTo>
                  <a:lnTo>
                    <a:pt x="569" y="0"/>
                  </a:lnTo>
                  <a:lnTo>
                    <a:pt x="5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86">
              <a:extLst>
                <a:ext uri="{FF2B5EF4-FFF2-40B4-BE49-F238E27FC236}">
                  <a16:creationId xmlns:a16="http://schemas.microsoft.com/office/drawing/2014/main" id="{E0CA6649-1C4F-239D-6C14-65A792A0A760}"/>
                </a:ext>
              </a:extLst>
            </p:cNvPr>
            <p:cNvSpPr>
              <a:spLocks/>
            </p:cNvSpPr>
            <p:nvPr/>
          </p:nvSpPr>
          <p:spPr bwMode="gray">
            <a:xfrm>
              <a:off x="833437" y="3140090"/>
              <a:ext cx="80962" cy="82550"/>
            </a:xfrm>
            <a:custGeom>
              <a:avLst/>
              <a:gdLst>
                <a:gd name="T0" fmla="*/ 542 w 1138"/>
                <a:gd name="T1" fmla="*/ 0 h 1135"/>
                <a:gd name="T2" fmla="*/ 460 w 1138"/>
                <a:gd name="T3" fmla="*/ 11 h 1135"/>
                <a:gd name="T4" fmla="*/ 380 w 1138"/>
                <a:gd name="T5" fmla="*/ 32 h 1135"/>
                <a:gd name="T6" fmla="*/ 304 w 1138"/>
                <a:gd name="T7" fmla="*/ 65 h 1135"/>
                <a:gd name="T8" fmla="*/ 233 w 1138"/>
                <a:gd name="T9" fmla="*/ 110 h 1135"/>
                <a:gd name="T10" fmla="*/ 167 w 1138"/>
                <a:gd name="T11" fmla="*/ 167 h 1135"/>
                <a:gd name="T12" fmla="*/ 128 w 1138"/>
                <a:gd name="T13" fmla="*/ 209 h 1135"/>
                <a:gd name="T14" fmla="*/ 79 w 1138"/>
                <a:gd name="T15" fmla="*/ 279 h 1135"/>
                <a:gd name="T16" fmla="*/ 42 w 1138"/>
                <a:gd name="T17" fmla="*/ 354 h 1135"/>
                <a:gd name="T18" fmla="*/ 16 w 1138"/>
                <a:gd name="T19" fmla="*/ 433 h 1135"/>
                <a:gd name="T20" fmla="*/ 2 w 1138"/>
                <a:gd name="T21" fmla="*/ 514 h 1135"/>
                <a:gd name="T22" fmla="*/ 0 w 1138"/>
                <a:gd name="T23" fmla="*/ 595 h 1135"/>
                <a:gd name="T24" fmla="*/ 11 w 1138"/>
                <a:gd name="T25" fmla="*/ 677 h 1135"/>
                <a:gd name="T26" fmla="*/ 32 w 1138"/>
                <a:gd name="T27" fmla="*/ 756 h 1135"/>
                <a:gd name="T28" fmla="*/ 65 w 1138"/>
                <a:gd name="T29" fmla="*/ 831 h 1135"/>
                <a:gd name="T30" fmla="*/ 110 w 1138"/>
                <a:gd name="T31" fmla="*/ 903 h 1135"/>
                <a:gd name="T32" fmla="*/ 167 w 1138"/>
                <a:gd name="T33" fmla="*/ 969 h 1135"/>
                <a:gd name="T34" fmla="*/ 210 w 1138"/>
                <a:gd name="T35" fmla="*/ 1008 h 1135"/>
                <a:gd name="T36" fmla="*/ 280 w 1138"/>
                <a:gd name="T37" fmla="*/ 1057 h 1135"/>
                <a:gd name="T38" fmla="*/ 355 w 1138"/>
                <a:gd name="T39" fmla="*/ 1094 h 1135"/>
                <a:gd name="T40" fmla="*/ 434 w 1138"/>
                <a:gd name="T41" fmla="*/ 1119 h 1135"/>
                <a:gd name="T42" fmla="*/ 515 w 1138"/>
                <a:gd name="T43" fmla="*/ 1132 h 1135"/>
                <a:gd name="T44" fmla="*/ 569 w 1138"/>
                <a:gd name="T45" fmla="*/ 1135 h 1135"/>
                <a:gd name="T46" fmla="*/ 651 w 1138"/>
                <a:gd name="T47" fmla="*/ 1129 h 1135"/>
                <a:gd name="T48" fmla="*/ 731 w 1138"/>
                <a:gd name="T49" fmla="*/ 1112 h 1135"/>
                <a:gd name="T50" fmla="*/ 809 w 1138"/>
                <a:gd name="T51" fmla="*/ 1083 h 1135"/>
                <a:gd name="T52" fmla="*/ 882 w 1138"/>
                <a:gd name="T53" fmla="*/ 1041 h 1135"/>
                <a:gd name="T54" fmla="*/ 950 w 1138"/>
                <a:gd name="T55" fmla="*/ 989 h 1135"/>
                <a:gd name="T56" fmla="*/ 991 w 1138"/>
                <a:gd name="T57" fmla="*/ 948 h 1135"/>
                <a:gd name="T58" fmla="*/ 1044 w 1138"/>
                <a:gd name="T59" fmla="*/ 880 h 1135"/>
                <a:gd name="T60" fmla="*/ 1085 w 1138"/>
                <a:gd name="T61" fmla="*/ 807 h 1135"/>
                <a:gd name="T62" fmla="*/ 1115 w 1138"/>
                <a:gd name="T63" fmla="*/ 729 h 1135"/>
                <a:gd name="T64" fmla="*/ 1131 w 1138"/>
                <a:gd name="T65" fmla="*/ 649 h 1135"/>
                <a:gd name="T66" fmla="*/ 1138 w 1138"/>
                <a:gd name="T67" fmla="*/ 568 h 1135"/>
                <a:gd name="T68" fmla="*/ 1131 w 1138"/>
                <a:gd name="T69" fmla="*/ 486 h 1135"/>
                <a:gd name="T70" fmla="*/ 1115 w 1138"/>
                <a:gd name="T71" fmla="*/ 406 h 1135"/>
                <a:gd name="T72" fmla="*/ 1085 w 1138"/>
                <a:gd name="T73" fmla="*/ 329 h 1135"/>
                <a:gd name="T74" fmla="*/ 1044 w 1138"/>
                <a:gd name="T75" fmla="*/ 255 h 1135"/>
                <a:gd name="T76" fmla="*/ 991 w 1138"/>
                <a:gd name="T77" fmla="*/ 188 h 1135"/>
                <a:gd name="T78" fmla="*/ 950 w 1138"/>
                <a:gd name="T79" fmla="*/ 147 h 1135"/>
                <a:gd name="T80" fmla="*/ 882 w 1138"/>
                <a:gd name="T81" fmla="*/ 93 h 1135"/>
                <a:gd name="T82" fmla="*/ 809 w 1138"/>
                <a:gd name="T83" fmla="*/ 53 h 1135"/>
                <a:gd name="T84" fmla="*/ 731 w 1138"/>
                <a:gd name="T85" fmla="*/ 23 h 1135"/>
                <a:gd name="T86" fmla="*/ 651 w 1138"/>
                <a:gd name="T87" fmla="*/ 6 h 1135"/>
                <a:gd name="T88" fmla="*/ 569 w 1138"/>
                <a:gd name="T89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8" h="1135">
                  <a:moveTo>
                    <a:pt x="569" y="0"/>
                  </a:moveTo>
                  <a:lnTo>
                    <a:pt x="569" y="0"/>
                  </a:lnTo>
                  <a:lnTo>
                    <a:pt x="542" y="0"/>
                  </a:lnTo>
                  <a:lnTo>
                    <a:pt x="515" y="3"/>
                  </a:lnTo>
                  <a:lnTo>
                    <a:pt x="487" y="6"/>
                  </a:lnTo>
                  <a:lnTo>
                    <a:pt x="460" y="11"/>
                  </a:lnTo>
                  <a:lnTo>
                    <a:pt x="434" y="16"/>
                  </a:lnTo>
                  <a:lnTo>
                    <a:pt x="407" y="23"/>
                  </a:lnTo>
                  <a:lnTo>
                    <a:pt x="380" y="32"/>
                  </a:lnTo>
                  <a:lnTo>
                    <a:pt x="355" y="42"/>
                  </a:lnTo>
                  <a:lnTo>
                    <a:pt x="329" y="53"/>
                  </a:lnTo>
                  <a:lnTo>
                    <a:pt x="304" y="65"/>
                  </a:lnTo>
                  <a:lnTo>
                    <a:pt x="280" y="79"/>
                  </a:lnTo>
                  <a:lnTo>
                    <a:pt x="256" y="93"/>
                  </a:lnTo>
                  <a:lnTo>
                    <a:pt x="233" y="110"/>
                  </a:lnTo>
                  <a:lnTo>
                    <a:pt x="210" y="128"/>
                  </a:lnTo>
                  <a:lnTo>
                    <a:pt x="188" y="147"/>
                  </a:lnTo>
                  <a:lnTo>
                    <a:pt x="167" y="167"/>
                  </a:lnTo>
                  <a:lnTo>
                    <a:pt x="167" y="167"/>
                  </a:lnTo>
                  <a:lnTo>
                    <a:pt x="147" y="188"/>
                  </a:lnTo>
                  <a:lnTo>
                    <a:pt x="128" y="209"/>
                  </a:lnTo>
                  <a:lnTo>
                    <a:pt x="110" y="232"/>
                  </a:lnTo>
                  <a:lnTo>
                    <a:pt x="94" y="255"/>
                  </a:lnTo>
                  <a:lnTo>
                    <a:pt x="79" y="279"/>
                  </a:lnTo>
                  <a:lnTo>
                    <a:pt x="65" y="304"/>
                  </a:lnTo>
                  <a:lnTo>
                    <a:pt x="53" y="329"/>
                  </a:lnTo>
                  <a:lnTo>
                    <a:pt x="42" y="354"/>
                  </a:lnTo>
                  <a:lnTo>
                    <a:pt x="32" y="380"/>
                  </a:lnTo>
                  <a:lnTo>
                    <a:pt x="23" y="406"/>
                  </a:lnTo>
                  <a:lnTo>
                    <a:pt x="16" y="433"/>
                  </a:lnTo>
                  <a:lnTo>
                    <a:pt x="11" y="459"/>
                  </a:lnTo>
                  <a:lnTo>
                    <a:pt x="6" y="486"/>
                  </a:lnTo>
                  <a:lnTo>
                    <a:pt x="2" y="514"/>
                  </a:lnTo>
                  <a:lnTo>
                    <a:pt x="0" y="541"/>
                  </a:lnTo>
                  <a:lnTo>
                    <a:pt x="0" y="568"/>
                  </a:lnTo>
                  <a:lnTo>
                    <a:pt x="0" y="595"/>
                  </a:lnTo>
                  <a:lnTo>
                    <a:pt x="2" y="622"/>
                  </a:lnTo>
                  <a:lnTo>
                    <a:pt x="6" y="649"/>
                  </a:lnTo>
                  <a:lnTo>
                    <a:pt x="11" y="677"/>
                  </a:lnTo>
                  <a:lnTo>
                    <a:pt x="16" y="703"/>
                  </a:lnTo>
                  <a:lnTo>
                    <a:pt x="23" y="729"/>
                  </a:lnTo>
                  <a:lnTo>
                    <a:pt x="32" y="756"/>
                  </a:lnTo>
                  <a:lnTo>
                    <a:pt x="42" y="781"/>
                  </a:lnTo>
                  <a:lnTo>
                    <a:pt x="53" y="807"/>
                  </a:lnTo>
                  <a:lnTo>
                    <a:pt x="65" y="831"/>
                  </a:lnTo>
                  <a:lnTo>
                    <a:pt x="79" y="856"/>
                  </a:lnTo>
                  <a:lnTo>
                    <a:pt x="94" y="880"/>
                  </a:lnTo>
                  <a:lnTo>
                    <a:pt x="110" y="903"/>
                  </a:lnTo>
                  <a:lnTo>
                    <a:pt x="128" y="926"/>
                  </a:lnTo>
                  <a:lnTo>
                    <a:pt x="147" y="948"/>
                  </a:lnTo>
                  <a:lnTo>
                    <a:pt x="167" y="969"/>
                  </a:lnTo>
                  <a:lnTo>
                    <a:pt x="167" y="969"/>
                  </a:lnTo>
                  <a:lnTo>
                    <a:pt x="188" y="989"/>
                  </a:lnTo>
                  <a:lnTo>
                    <a:pt x="210" y="1008"/>
                  </a:lnTo>
                  <a:lnTo>
                    <a:pt x="233" y="1026"/>
                  </a:lnTo>
                  <a:lnTo>
                    <a:pt x="256" y="1041"/>
                  </a:lnTo>
                  <a:lnTo>
                    <a:pt x="280" y="1057"/>
                  </a:lnTo>
                  <a:lnTo>
                    <a:pt x="304" y="1071"/>
                  </a:lnTo>
                  <a:lnTo>
                    <a:pt x="329" y="1083"/>
                  </a:lnTo>
                  <a:lnTo>
                    <a:pt x="355" y="1094"/>
                  </a:lnTo>
                  <a:lnTo>
                    <a:pt x="380" y="1103"/>
                  </a:lnTo>
                  <a:lnTo>
                    <a:pt x="407" y="1112"/>
                  </a:lnTo>
                  <a:lnTo>
                    <a:pt x="434" y="1119"/>
                  </a:lnTo>
                  <a:lnTo>
                    <a:pt x="460" y="1125"/>
                  </a:lnTo>
                  <a:lnTo>
                    <a:pt x="487" y="1129"/>
                  </a:lnTo>
                  <a:lnTo>
                    <a:pt x="515" y="1132"/>
                  </a:lnTo>
                  <a:lnTo>
                    <a:pt x="542" y="1134"/>
                  </a:lnTo>
                  <a:lnTo>
                    <a:pt x="569" y="1135"/>
                  </a:lnTo>
                  <a:lnTo>
                    <a:pt x="569" y="1135"/>
                  </a:lnTo>
                  <a:lnTo>
                    <a:pt x="596" y="1134"/>
                  </a:lnTo>
                  <a:lnTo>
                    <a:pt x="623" y="1132"/>
                  </a:lnTo>
                  <a:lnTo>
                    <a:pt x="651" y="1129"/>
                  </a:lnTo>
                  <a:lnTo>
                    <a:pt x="678" y="1125"/>
                  </a:lnTo>
                  <a:lnTo>
                    <a:pt x="704" y="1119"/>
                  </a:lnTo>
                  <a:lnTo>
                    <a:pt x="731" y="1112"/>
                  </a:lnTo>
                  <a:lnTo>
                    <a:pt x="758" y="1103"/>
                  </a:lnTo>
                  <a:lnTo>
                    <a:pt x="783" y="1094"/>
                  </a:lnTo>
                  <a:lnTo>
                    <a:pt x="809" y="1083"/>
                  </a:lnTo>
                  <a:lnTo>
                    <a:pt x="834" y="1071"/>
                  </a:lnTo>
                  <a:lnTo>
                    <a:pt x="858" y="1057"/>
                  </a:lnTo>
                  <a:lnTo>
                    <a:pt x="882" y="1041"/>
                  </a:lnTo>
                  <a:lnTo>
                    <a:pt x="905" y="1026"/>
                  </a:lnTo>
                  <a:lnTo>
                    <a:pt x="928" y="1008"/>
                  </a:lnTo>
                  <a:lnTo>
                    <a:pt x="950" y="989"/>
                  </a:lnTo>
                  <a:lnTo>
                    <a:pt x="971" y="969"/>
                  </a:lnTo>
                  <a:lnTo>
                    <a:pt x="971" y="969"/>
                  </a:lnTo>
                  <a:lnTo>
                    <a:pt x="991" y="948"/>
                  </a:lnTo>
                  <a:lnTo>
                    <a:pt x="1010" y="926"/>
                  </a:lnTo>
                  <a:lnTo>
                    <a:pt x="1028" y="903"/>
                  </a:lnTo>
                  <a:lnTo>
                    <a:pt x="1044" y="880"/>
                  </a:lnTo>
                  <a:lnTo>
                    <a:pt x="1059" y="856"/>
                  </a:lnTo>
                  <a:lnTo>
                    <a:pt x="1073" y="831"/>
                  </a:lnTo>
                  <a:lnTo>
                    <a:pt x="1085" y="807"/>
                  </a:lnTo>
                  <a:lnTo>
                    <a:pt x="1096" y="781"/>
                  </a:lnTo>
                  <a:lnTo>
                    <a:pt x="1106" y="756"/>
                  </a:lnTo>
                  <a:lnTo>
                    <a:pt x="1115" y="729"/>
                  </a:lnTo>
                  <a:lnTo>
                    <a:pt x="1122" y="703"/>
                  </a:lnTo>
                  <a:lnTo>
                    <a:pt x="1127" y="677"/>
                  </a:lnTo>
                  <a:lnTo>
                    <a:pt x="1131" y="649"/>
                  </a:lnTo>
                  <a:lnTo>
                    <a:pt x="1136" y="622"/>
                  </a:lnTo>
                  <a:lnTo>
                    <a:pt x="1137" y="595"/>
                  </a:lnTo>
                  <a:lnTo>
                    <a:pt x="1138" y="568"/>
                  </a:lnTo>
                  <a:lnTo>
                    <a:pt x="1137" y="541"/>
                  </a:lnTo>
                  <a:lnTo>
                    <a:pt x="1136" y="514"/>
                  </a:lnTo>
                  <a:lnTo>
                    <a:pt x="1131" y="486"/>
                  </a:lnTo>
                  <a:lnTo>
                    <a:pt x="1127" y="459"/>
                  </a:lnTo>
                  <a:lnTo>
                    <a:pt x="1122" y="433"/>
                  </a:lnTo>
                  <a:lnTo>
                    <a:pt x="1115" y="406"/>
                  </a:lnTo>
                  <a:lnTo>
                    <a:pt x="1106" y="380"/>
                  </a:lnTo>
                  <a:lnTo>
                    <a:pt x="1096" y="354"/>
                  </a:lnTo>
                  <a:lnTo>
                    <a:pt x="1085" y="329"/>
                  </a:lnTo>
                  <a:lnTo>
                    <a:pt x="1073" y="304"/>
                  </a:lnTo>
                  <a:lnTo>
                    <a:pt x="1059" y="279"/>
                  </a:lnTo>
                  <a:lnTo>
                    <a:pt x="1044" y="255"/>
                  </a:lnTo>
                  <a:lnTo>
                    <a:pt x="1028" y="232"/>
                  </a:lnTo>
                  <a:lnTo>
                    <a:pt x="1010" y="209"/>
                  </a:lnTo>
                  <a:lnTo>
                    <a:pt x="991" y="188"/>
                  </a:lnTo>
                  <a:lnTo>
                    <a:pt x="971" y="167"/>
                  </a:lnTo>
                  <a:lnTo>
                    <a:pt x="971" y="167"/>
                  </a:lnTo>
                  <a:lnTo>
                    <a:pt x="950" y="147"/>
                  </a:lnTo>
                  <a:lnTo>
                    <a:pt x="928" y="128"/>
                  </a:lnTo>
                  <a:lnTo>
                    <a:pt x="905" y="110"/>
                  </a:lnTo>
                  <a:lnTo>
                    <a:pt x="882" y="93"/>
                  </a:lnTo>
                  <a:lnTo>
                    <a:pt x="858" y="79"/>
                  </a:lnTo>
                  <a:lnTo>
                    <a:pt x="834" y="65"/>
                  </a:lnTo>
                  <a:lnTo>
                    <a:pt x="809" y="53"/>
                  </a:lnTo>
                  <a:lnTo>
                    <a:pt x="783" y="42"/>
                  </a:lnTo>
                  <a:lnTo>
                    <a:pt x="758" y="32"/>
                  </a:lnTo>
                  <a:lnTo>
                    <a:pt x="731" y="23"/>
                  </a:lnTo>
                  <a:lnTo>
                    <a:pt x="704" y="16"/>
                  </a:lnTo>
                  <a:lnTo>
                    <a:pt x="678" y="11"/>
                  </a:lnTo>
                  <a:lnTo>
                    <a:pt x="651" y="6"/>
                  </a:lnTo>
                  <a:lnTo>
                    <a:pt x="623" y="3"/>
                  </a:lnTo>
                  <a:lnTo>
                    <a:pt x="596" y="0"/>
                  </a:lnTo>
                  <a:lnTo>
                    <a:pt x="569" y="0"/>
                  </a:lnTo>
                  <a:lnTo>
                    <a:pt x="56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96D450D1-5F9F-0118-105F-44A5F1F24B6A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887" y="3167077"/>
              <a:ext cx="139700" cy="109538"/>
            </a:xfrm>
            <a:custGeom>
              <a:avLst/>
              <a:gdLst>
                <a:gd name="T0" fmla="*/ 1500 w 1944"/>
                <a:gd name="T1" fmla="*/ 1520 h 1521"/>
                <a:gd name="T2" fmla="*/ 1447 w 1944"/>
                <a:gd name="T3" fmla="*/ 1512 h 1521"/>
                <a:gd name="T4" fmla="*/ 1394 w 1944"/>
                <a:gd name="T5" fmla="*/ 1493 h 1521"/>
                <a:gd name="T6" fmla="*/ 72 w 1944"/>
                <a:gd name="T7" fmla="*/ 747 h 1521"/>
                <a:gd name="T8" fmla="*/ 39 w 1944"/>
                <a:gd name="T9" fmla="*/ 721 h 1521"/>
                <a:gd name="T10" fmla="*/ 15 w 1944"/>
                <a:gd name="T11" fmla="*/ 687 h 1521"/>
                <a:gd name="T12" fmla="*/ 2 w 1944"/>
                <a:gd name="T13" fmla="*/ 649 h 1521"/>
                <a:gd name="T14" fmla="*/ 1 w 1944"/>
                <a:gd name="T15" fmla="*/ 607 h 1521"/>
                <a:gd name="T16" fmla="*/ 13 w 1944"/>
                <a:gd name="T17" fmla="*/ 567 h 1521"/>
                <a:gd name="T18" fmla="*/ 26 w 1944"/>
                <a:gd name="T19" fmla="*/ 541 h 1521"/>
                <a:gd name="T20" fmla="*/ 56 w 1944"/>
                <a:gd name="T21" fmla="*/ 511 h 1521"/>
                <a:gd name="T22" fmla="*/ 91 w 1944"/>
                <a:gd name="T23" fmla="*/ 491 h 1521"/>
                <a:gd name="T24" fmla="*/ 131 w 1944"/>
                <a:gd name="T25" fmla="*/ 483 h 1521"/>
                <a:gd name="T26" fmla="*/ 173 w 1944"/>
                <a:gd name="T27" fmla="*/ 485 h 1521"/>
                <a:gd name="T28" fmla="*/ 213 w 1944"/>
                <a:gd name="T29" fmla="*/ 500 h 1521"/>
                <a:gd name="T30" fmla="*/ 370 w 1944"/>
                <a:gd name="T31" fmla="*/ 265 h 1521"/>
                <a:gd name="T32" fmla="*/ 347 w 1944"/>
                <a:gd name="T33" fmla="*/ 248 h 1521"/>
                <a:gd name="T34" fmla="*/ 320 w 1944"/>
                <a:gd name="T35" fmla="*/ 217 h 1521"/>
                <a:gd name="T36" fmla="*/ 303 w 1944"/>
                <a:gd name="T37" fmla="*/ 180 h 1521"/>
                <a:gd name="T38" fmla="*/ 298 w 1944"/>
                <a:gd name="T39" fmla="*/ 139 h 1521"/>
                <a:gd name="T40" fmla="*/ 305 w 1944"/>
                <a:gd name="T41" fmla="*/ 98 h 1521"/>
                <a:gd name="T42" fmla="*/ 316 w 1944"/>
                <a:gd name="T43" fmla="*/ 72 h 1521"/>
                <a:gd name="T44" fmla="*/ 343 w 1944"/>
                <a:gd name="T45" fmla="*/ 38 h 1521"/>
                <a:gd name="T46" fmla="*/ 377 w 1944"/>
                <a:gd name="T47" fmla="*/ 14 h 1521"/>
                <a:gd name="T48" fmla="*/ 416 w 1944"/>
                <a:gd name="T49" fmla="*/ 2 h 1521"/>
                <a:gd name="T50" fmla="*/ 457 w 1944"/>
                <a:gd name="T51" fmla="*/ 1 h 1521"/>
                <a:gd name="T52" fmla="*/ 498 w 1944"/>
                <a:gd name="T53" fmla="*/ 11 h 1521"/>
                <a:gd name="T54" fmla="*/ 1799 w 1944"/>
                <a:gd name="T55" fmla="*/ 746 h 1521"/>
                <a:gd name="T56" fmla="*/ 1835 w 1944"/>
                <a:gd name="T57" fmla="*/ 770 h 1521"/>
                <a:gd name="T58" fmla="*/ 1865 w 1944"/>
                <a:gd name="T59" fmla="*/ 797 h 1521"/>
                <a:gd name="T60" fmla="*/ 1892 w 1944"/>
                <a:gd name="T61" fmla="*/ 830 h 1521"/>
                <a:gd name="T62" fmla="*/ 1914 w 1944"/>
                <a:gd name="T63" fmla="*/ 865 h 1521"/>
                <a:gd name="T64" fmla="*/ 1929 w 1944"/>
                <a:gd name="T65" fmla="*/ 904 h 1521"/>
                <a:gd name="T66" fmla="*/ 1937 w 1944"/>
                <a:gd name="T67" fmla="*/ 932 h 1521"/>
                <a:gd name="T68" fmla="*/ 1943 w 1944"/>
                <a:gd name="T69" fmla="*/ 973 h 1521"/>
                <a:gd name="T70" fmla="*/ 1943 w 1944"/>
                <a:gd name="T71" fmla="*/ 1015 h 1521"/>
                <a:gd name="T72" fmla="*/ 1937 w 1944"/>
                <a:gd name="T73" fmla="*/ 1055 h 1521"/>
                <a:gd name="T74" fmla="*/ 1924 w 1944"/>
                <a:gd name="T75" fmla="*/ 1095 h 1521"/>
                <a:gd name="T76" fmla="*/ 1906 w 1944"/>
                <a:gd name="T77" fmla="*/ 1134 h 1521"/>
                <a:gd name="T78" fmla="*/ 1755 w 1944"/>
                <a:gd name="T79" fmla="*/ 1395 h 1521"/>
                <a:gd name="T80" fmla="*/ 1719 w 1944"/>
                <a:gd name="T81" fmla="*/ 1439 h 1521"/>
                <a:gd name="T82" fmla="*/ 1676 w 1944"/>
                <a:gd name="T83" fmla="*/ 1474 h 1521"/>
                <a:gd name="T84" fmla="*/ 1627 w 1944"/>
                <a:gd name="T85" fmla="*/ 1501 h 1521"/>
                <a:gd name="T86" fmla="*/ 1573 w 1944"/>
                <a:gd name="T87" fmla="*/ 1516 h 1521"/>
                <a:gd name="T88" fmla="*/ 1518 w 1944"/>
                <a:gd name="T89" fmla="*/ 1521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4" h="1521">
                  <a:moveTo>
                    <a:pt x="1518" y="1521"/>
                  </a:moveTo>
                  <a:lnTo>
                    <a:pt x="1518" y="1521"/>
                  </a:lnTo>
                  <a:lnTo>
                    <a:pt x="1500" y="1520"/>
                  </a:lnTo>
                  <a:lnTo>
                    <a:pt x="1482" y="1519"/>
                  </a:lnTo>
                  <a:lnTo>
                    <a:pt x="1464" y="1516"/>
                  </a:lnTo>
                  <a:lnTo>
                    <a:pt x="1447" y="1512"/>
                  </a:lnTo>
                  <a:lnTo>
                    <a:pt x="1429" y="1507"/>
                  </a:lnTo>
                  <a:lnTo>
                    <a:pt x="1412" y="1501"/>
                  </a:lnTo>
                  <a:lnTo>
                    <a:pt x="1394" y="1493"/>
                  </a:lnTo>
                  <a:lnTo>
                    <a:pt x="1377" y="1485"/>
                  </a:lnTo>
                  <a:lnTo>
                    <a:pt x="72" y="747"/>
                  </a:lnTo>
                  <a:lnTo>
                    <a:pt x="72" y="747"/>
                  </a:lnTo>
                  <a:lnTo>
                    <a:pt x="60" y="740"/>
                  </a:lnTo>
                  <a:lnTo>
                    <a:pt x="49" y="730"/>
                  </a:lnTo>
                  <a:lnTo>
                    <a:pt x="39" y="721"/>
                  </a:lnTo>
                  <a:lnTo>
                    <a:pt x="29" y="710"/>
                  </a:lnTo>
                  <a:lnTo>
                    <a:pt x="22" y="699"/>
                  </a:lnTo>
                  <a:lnTo>
                    <a:pt x="15" y="687"/>
                  </a:lnTo>
                  <a:lnTo>
                    <a:pt x="10" y="675"/>
                  </a:lnTo>
                  <a:lnTo>
                    <a:pt x="5" y="661"/>
                  </a:lnTo>
                  <a:lnTo>
                    <a:pt x="2" y="649"/>
                  </a:lnTo>
                  <a:lnTo>
                    <a:pt x="1" y="635"/>
                  </a:lnTo>
                  <a:lnTo>
                    <a:pt x="0" y="622"/>
                  </a:lnTo>
                  <a:lnTo>
                    <a:pt x="1" y="607"/>
                  </a:lnTo>
                  <a:lnTo>
                    <a:pt x="3" y="593"/>
                  </a:lnTo>
                  <a:lnTo>
                    <a:pt x="7" y="580"/>
                  </a:lnTo>
                  <a:lnTo>
                    <a:pt x="13" y="567"/>
                  </a:lnTo>
                  <a:lnTo>
                    <a:pt x="19" y="554"/>
                  </a:lnTo>
                  <a:lnTo>
                    <a:pt x="19" y="554"/>
                  </a:lnTo>
                  <a:lnTo>
                    <a:pt x="26" y="541"/>
                  </a:lnTo>
                  <a:lnTo>
                    <a:pt x="36" y="531"/>
                  </a:lnTo>
                  <a:lnTo>
                    <a:pt x="45" y="520"/>
                  </a:lnTo>
                  <a:lnTo>
                    <a:pt x="56" y="511"/>
                  </a:lnTo>
                  <a:lnTo>
                    <a:pt x="67" y="504"/>
                  </a:lnTo>
                  <a:lnTo>
                    <a:pt x="79" y="497"/>
                  </a:lnTo>
                  <a:lnTo>
                    <a:pt x="91" y="491"/>
                  </a:lnTo>
                  <a:lnTo>
                    <a:pt x="105" y="487"/>
                  </a:lnTo>
                  <a:lnTo>
                    <a:pt x="117" y="484"/>
                  </a:lnTo>
                  <a:lnTo>
                    <a:pt x="131" y="483"/>
                  </a:lnTo>
                  <a:lnTo>
                    <a:pt x="146" y="482"/>
                  </a:lnTo>
                  <a:lnTo>
                    <a:pt x="159" y="483"/>
                  </a:lnTo>
                  <a:lnTo>
                    <a:pt x="173" y="485"/>
                  </a:lnTo>
                  <a:lnTo>
                    <a:pt x="187" y="489"/>
                  </a:lnTo>
                  <a:lnTo>
                    <a:pt x="199" y="494"/>
                  </a:lnTo>
                  <a:lnTo>
                    <a:pt x="213" y="500"/>
                  </a:lnTo>
                  <a:lnTo>
                    <a:pt x="1518" y="1237"/>
                  </a:lnTo>
                  <a:lnTo>
                    <a:pt x="1659" y="993"/>
                  </a:lnTo>
                  <a:lnTo>
                    <a:pt x="370" y="265"/>
                  </a:lnTo>
                  <a:lnTo>
                    <a:pt x="370" y="265"/>
                  </a:lnTo>
                  <a:lnTo>
                    <a:pt x="358" y="257"/>
                  </a:lnTo>
                  <a:lnTo>
                    <a:pt x="347" y="248"/>
                  </a:lnTo>
                  <a:lnTo>
                    <a:pt x="336" y="239"/>
                  </a:lnTo>
                  <a:lnTo>
                    <a:pt x="328" y="228"/>
                  </a:lnTo>
                  <a:lnTo>
                    <a:pt x="320" y="217"/>
                  </a:lnTo>
                  <a:lnTo>
                    <a:pt x="313" y="205"/>
                  </a:lnTo>
                  <a:lnTo>
                    <a:pt x="307" y="192"/>
                  </a:lnTo>
                  <a:lnTo>
                    <a:pt x="303" y="180"/>
                  </a:lnTo>
                  <a:lnTo>
                    <a:pt x="300" y="166"/>
                  </a:lnTo>
                  <a:lnTo>
                    <a:pt x="299" y="152"/>
                  </a:lnTo>
                  <a:lnTo>
                    <a:pt x="298" y="139"/>
                  </a:lnTo>
                  <a:lnTo>
                    <a:pt x="299" y="125"/>
                  </a:lnTo>
                  <a:lnTo>
                    <a:pt x="301" y="112"/>
                  </a:lnTo>
                  <a:lnTo>
                    <a:pt x="305" y="98"/>
                  </a:lnTo>
                  <a:lnTo>
                    <a:pt x="310" y="84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4" y="59"/>
                  </a:lnTo>
                  <a:lnTo>
                    <a:pt x="333" y="48"/>
                  </a:lnTo>
                  <a:lnTo>
                    <a:pt x="343" y="38"/>
                  </a:lnTo>
                  <a:lnTo>
                    <a:pt x="353" y="29"/>
                  </a:lnTo>
                  <a:lnTo>
                    <a:pt x="365" y="21"/>
                  </a:lnTo>
                  <a:lnTo>
                    <a:pt x="377" y="14"/>
                  </a:lnTo>
                  <a:lnTo>
                    <a:pt x="390" y="9"/>
                  </a:lnTo>
                  <a:lnTo>
                    <a:pt x="402" y="5"/>
                  </a:lnTo>
                  <a:lnTo>
                    <a:pt x="416" y="2"/>
                  </a:lnTo>
                  <a:lnTo>
                    <a:pt x="430" y="0"/>
                  </a:lnTo>
                  <a:lnTo>
                    <a:pt x="443" y="0"/>
                  </a:lnTo>
                  <a:lnTo>
                    <a:pt x="457" y="1"/>
                  </a:lnTo>
                  <a:lnTo>
                    <a:pt x="470" y="3"/>
                  </a:lnTo>
                  <a:lnTo>
                    <a:pt x="484" y="6"/>
                  </a:lnTo>
                  <a:lnTo>
                    <a:pt x="498" y="11"/>
                  </a:lnTo>
                  <a:lnTo>
                    <a:pt x="510" y="18"/>
                  </a:lnTo>
                  <a:lnTo>
                    <a:pt x="1799" y="746"/>
                  </a:lnTo>
                  <a:lnTo>
                    <a:pt x="1799" y="746"/>
                  </a:lnTo>
                  <a:lnTo>
                    <a:pt x="1812" y="753"/>
                  </a:lnTo>
                  <a:lnTo>
                    <a:pt x="1824" y="762"/>
                  </a:lnTo>
                  <a:lnTo>
                    <a:pt x="1835" y="770"/>
                  </a:lnTo>
                  <a:lnTo>
                    <a:pt x="1846" y="778"/>
                  </a:lnTo>
                  <a:lnTo>
                    <a:pt x="1856" y="788"/>
                  </a:lnTo>
                  <a:lnTo>
                    <a:pt x="1865" y="797"/>
                  </a:lnTo>
                  <a:lnTo>
                    <a:pt x="1875" y="808"/>
                  </a:lnTo>
                  <a:lnTo>
                    <a:pt x="1884" y="818"/>
                  </a:lnTo>
                  <a:lnTo>
                    <a:pt x="1892" y="830"/>
                  </a:lnTo>
                  <a:lnTo>
                    <a:pt x="1900" y="841"/>
                  </a:lnTo>
                  <a:lnTo>
                    <a:pt x="1907" y="853"/>
                  </a:lnTo>
                  <a:lnTo>
                    <a:pt x="1914" y="865"/>
                  </a:lnTo>
                  <a:lnTo>
                    <a:pt x="1919" y="878"/>
                  </a:lnTo>
                  <a:lnTo>
                    <a:pt x="1925" y="891"/>
                  </a:lnTo>
                  <a:lnTo>
                    <a:pt x="1929" y="904"/>
                  </a:lnTo>
                  <a:lnTo>
                    <a:pt x="1934" y="917"/>
                  </a:lnTo>
                  <a:lnTo>
                    <a:pt x="1934" y="917"/>
                  </a:lnTo>
                  <a:lnTo>
                    <a:pt x="1937" y="932"/>
                  </a:lnTo>
                  <a:lnTo>
                    <a:pt x="1940" y="946"/>
                  </a:lnTo>
                  <a:lnTo>
                    <a:pt x="1942" y="959"/>
                  </a:lnTo>
                  <a:lnTo>
                    <a:pt x="1943" y="973"/>
                  </a:lnTo>
                  <a:lnTo>
                    <a:pt x="1944" y="987"/>
                  </a:lnTo>
                  <a:lnTo>
                    <a:pt x="1944" y="1001"/>
                  </a:lnTo>
                  <a:lnTo>
                    <a:pt x="1943" y="1015"/>
                  </a:lnTo>
                  <a:lnTo>
                    <a:pt x="1942" y="1028"/>
                  </a:lnTo>
                  <a:lnTo>
                    <a:pt x="1940" y="1042"/>
                  </a:lnTo>
                  <a:lnTo>
                    <a:pt x="1937" y="1055"/>
                  </a:lnTo>
                  <a:lnTo>
                    <a:pt x="1934" y="1069"/>
                  </a:lnTo>
                  <a:lnTo>
                    <a:pt x="1929" y="1082"/>
                  </a:lnTo>
                  <a:lnTo>
                    <a:pt x="1924" y="1095"/>
                  </a:lnTo>
                  <a:lnTo>
                    <a:pt x="1919" y="1109"/>
                  </a:lnTo>
                  <a:lnTo>
                    <a:pt x="1913" y="1121"/>
                  </a:lnTo>
                  <a:lnTo>
                    <a:pt x="1906" y="1134"/>
                  </a:lnTo>
                  <a:lnTo>
                    <a:pt x="1766" y="1378"/>
                  </a:lnTo>
                  <a:lnTo>
                    <a:pt x="1766" y="1378"/>
                  </a:lnTo>
                  <a:lnTo>
                    <a:pt x="1755" y="1395"/>
                  </a:lnTo>
                  <a:lnTo>
                    <a:pt x="1744" y="1411"/>
                  </a:lnTo>
                  <a:lnTo>
                    <a:pt x="1732" y="1425"/>
                  </a:lnTo>
                  <a:lnTo>
                    <a:pt x="1719" y="1439"/>
                  </a:lnTo>
                  <a:lnTo>
                    <a:pt x="1705" y="1452"/>
                  </a:lnTo>
                  <a:lnTo>
                    <a:pt x="1691" y="1464"/>
                  </a:lnTo>
                  <a:lnTo>
                    <a:pt x="1676" y="1474"/>
                  </a:lnTo>
                  <a:lnTo>
                    <a:pt x="1659" y="1484"/>
                  </a:lnTo>
                  <a:lnTo>
                    <a:pt x="1643" y="1493"/>
                  </a:lnTo>
                  <a:lnTo>
                    <a:pt x="1627" y="1501"/>
                  </a:lnTo>
                  <a:lnTo>
                    <a:pt x="1609" y="1507"/>
                  </a:lnTo>
                  <a:lnTo>
                    <a:pt x="1591" y="1512"/>
                  </a:lnTo>
                  <a:lnTo>
                    <a:pt x="1573" y="1516"/>
                  </a:lnTo>
                  <a:lnTo>
                    <a:pt x="1554" y="1519"/>
                  </a:lnTo>
                  <a:lnTo>
                    <a:pt x="1537" y="1520"/>
                  </a:lnTo>
                  <a:lnTo>
                    <a:pt x="1518" y="1521"/>
                  </a:lnTo>
                  <a:lnTo>
                    <a:pt x="1518" y="15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88">
              <a:extLst>
                <a:ext uri="{FF2B5EF4-FFF2-40B4-BE49-F238E27FC236}">
                  <a16:creationId xmlns:a16="http://schemas.microsoft.com/office/drawing/2014/main" id="{DE99B615-246E-E854-E3A7-E3FB41D8A72B}"/>
                </a:ext>
              </a:extLst>
            </p:cNvPr>
            <p:cNvSpPr>
              <a:spLocks/>
            </p:cNvSpPr>
            <p:nvPr/>
          </p:nvSpPr>
          <p:spPr bwMode="gray">
            <a:xfrm>
              <a:off x="842962" y="3024204"/>
              <a:ext cx="61912" cy="139701"/>
            </a:xfrm>
            <a:custGeom>
              <a:avLst/>
              <a:gdLst>
                <a:gd name="T0" fmla="*/ 128 w 852"/>
                <a:gd name="T1" fmla="*/ 1939 h 1940"/>
                <a:gd name="T2" fmla="*/ 87 w 852"/>
                <a:gd name="T3" fmla="*/ 1928 h 1940"/>
                <a:gd name="T4" fmla="*/ 52 w 852"/>
                <a:gd name="T5" fmla="*/ 1907 h 1940"/>
                <a:gd name="T6" fmla="*/ 24 w 852"/>
                <a:gd name="T7" fmla="*/ 1877 h 1940"/>
                <a:gd name="T8" fmla="*/ 6 w 852"/>
                <a:gd name="T9" fmla="*/ 1839 h 1940"/>
                <a:gd name="T10" fmla="*/ 0 w 852"/>
                <a:gd name="T11" fmla="*/ 1798 h 1940"/>
                <a:gd name="T12" fmla="*/ 0 w 852"/>
                <a:gd name="T13" fmla="*/ 270 h 1940"/>
                <a:gd name="T14" fmla="*/ 5 w 852"/>
                <a:gd name="T15" fmla="*/ 228 h 1940"/>
                <a:gd name="T16" fmla="*/ 15 w 852"/>
                <a:gd name="T17" fmla="*/ 188 h 1940"/>
                <a:gd name="T18" fmla="*/ 33 w 852"/>
                <a:gd name="T19" fmla="*/ 150 h 1940"/>
                <a:gd name="T20" fmla="*/ 55 w 852"/>
                <a:gd name="T21" fmla="*/ 115 h 1940"/>
                <a:gd name="T22" fmla="*/ 82 w 852"/>
                <a:gd name="T23" fmla="*/ 84 h 1940"/>
                <a:gd name="T24" fmla="*/ 103 w 852"/>
                <a:gd name="T25" fmla="*/ 64 h 1940"/>
                <a:gd name="T26" fmla="*/ 138 w 852"/>
                <a:gd name="T27" fmla="*/ 40 h 1940"/>
                <a:gd name="T28" fmla="*/ 175 w 852"/>
                <a:gd name="T29" fmla="*/ 22 h 1940"/>
                <a:gd name="T30" fmla="*/ 214 w 852"/>
                <a:gd name="T31" fmla="*/ 8 h 1940"/>
                <a:gd name="T32" fmla="*/ 256 w 852"/>
                <a:gd name="T33" fmla="*/ 1 h 1940"/>
                <a:gd name="T34" fmla="*/ 567 w 852"/>
                <a:gd name="T35" fmla="*/ 0 h 1940"/>
                <a:gd name="T36" fmla="*/ 567 w 852"/>
                <a:gd name="T37" fmla="*/ 0 h 1940"/>
                <a:gd name="T38" fmla="*/ 610 w 852"/>
                <a:gd name="T39" fmla="*/ 3 h 1940"/>
                <a:gd name="T40" fmla="*/ 652 w 852"/>
                <a:gd name="T41" fmla="*/ 13 h 1940"/>
                <a:gd name="T42" fmla="*/ 691 w 852"/>
                <a:gd name="T43" fmla="*/ 28 h 1940"/>
                <a:gd name="T44" fmla="*/ 727 w 852"/>
                <a:gd name="T45" fmla="*/ 48 h 1940"/>
                <a:gd name="T46" fmla="*/ 759 w 852"/>
                <a:gd name="T47" fmla="*/ 74 h 1940"/>
                <a:gd name="T48" fmla="*/ 787 w 852"/>
                <a:gd name="T49" fmla="*/ 103 h 1940"/>
                <a:gd name="T50" fmla="*/ 810 w 852"/>
                <a:gd name="T51" fmla="*/ 137 h 1940"/>
                <a:gd name="T52" fmla="*/ 829 w 852"/>
                <a:gd name="T53" fmla="*/ 173 h 1940"/>
                <a:gd name="T54" fmla="*/ 843 w 852"/>
                <a:gd name="T55" fmla="*/ 213 h 1940"/>
                <a:gd name="T56" fmla="*/ 850 w 852"/>
                <a:gd name="T57" fmla="*/ 255 h 1940"/>
                <a:gd name="T58" fmla="*/ 852 w 852"/>
                <a:gd name="T59" fmla="*/ 1798 h 1940"/>
                <a:gd name="T60" fmla="*/ 850 w 852"/>
                <a:gd name="T61" fmla="*/ 1826 h 1940"/>
                <a:gd name="T62" fmla="*/ 836 w 852"/>
                <a:gd name="T63" fmla="*/ 1864 h 1940"/>
                <a:gd name="T64" fmla="*/ 811 w 852"/>
                <a:gd name="T65" fmla="*/ 1898 h 1940"/>
                <a:gd name="T66" fmla="*/ 778 w 852"/>
                <a:gd name="T67" fmla="*/ 1922 h 1940"/>
                <a:gd name="T68" fmla="*/ 739 w 852"/>
                <a:gd name="T69" fmla="*/ 1937 h 1940"/>
                <a:gd name="T70" fmla="*/ 711 w 852"/>
                <a:gd name="T71" fmla="*/ 1939 h 1940"/>
                <a:gd name="T72" fmla="*/ 696 w 852"/>
                <a:gd name="T73" fmla="*/ 1939 h 1940"/>
                <a:gd name="T74" fmla="*/ 655 w 852"/>
                <a:gd name="T75" fmla="*/ 1928 h 1940"/>
                <a:gd name="T76" fmla="*/ 620 w 852"/>
                <a:gd name="T77" fmla="*/ 1906 h 1940"/>
                <a:gd name="T78" fmla="*/ 593 w 852"/>
                <a:gd name="T79" fmla="*/ 1877 h 1940"/>
                <a:gd name="T80" fmla="*/ 575 w 852"/>
                <a:gd name="T81" fmla="*/ 1839 h 1940"/>
                <a:gd name="T82" fmla="*/ 568 w 852"/>
                <a:gd name="T83" fmla="*/ 1798 h 1940"/>
                <a:gd name="T84" fmla="*/ 285 w 852"/>
                <a:gd name="T85" fmla="*/ 1798 h 1940"/>
                <a:gd name="T86" fmla="*/ 281 w 852"/>
                <a:gd name="T87" fmla="*/ 1826 h 1940"/>
                <a:gd name="T88" fmla="*/ 267 w 852"/>
                <a:gd name="T89" fmla="*/ 1864 h 1940"/>
                <a:gd name="T90" fmla="*/ 243 w 852"/>
                <a:gd name="T91" fmla="*/ 1898 h 1940"/>
                <a:gd name="T92" fmla="*/ 210 w 852"/>
                <a:gd name="T93" fmla="*/ 1922 h 1940"/>
                <a:gd name="T94" fmla="*/ 170 w 852"/>
                <a:gd name="T95" fmla="*/ 1937 h 1940"/>
                <a:gd name="T96" fmla="*/ 142 w 852"/>
                <a:gd name="T97" fmla="*/ 1940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2" h="1940">
                  <a:moveTo>
                    <a:pt x="142" y="1940"/>
                  </a:moveTo>
                  <a:lnTo>
                    <a:pt x="142" y="1940"/>
                  </a:lnTo>
                  <a:lnTo>
                    <a:pt x="128" y="1939"/>
                  </a:lnTo>
                  <a:lnTo>
                    <a:pt x="114" y="1937"/>
                  </a:lnTo>
                  <a:lnTo>
                    <a:pt x="100" y="1932"/>
                  </a:lnTo>
                  <a:lnTo>
                    <a:pt x="87" y="1928"/>
                  </a:lnTo>
                  <a:lnTo>
                    <a:pt x="74" y="1922"/>
                  </a:lnTo>
                  <a:lnTo>
                    <a:pt x="63" y="1915"/>
                  </a:lnTo>
                  <a:lnTo>
                    <a:pt x="52" y="1907"/>
                  </a:lnTo>
                  <a:lnTo>
                    <a:pt x="42" y="1898"/>
                  </a:lnTo>
                  <a:lnTo>
                    <a:pt x="32" y="1887"/>
                  </a:lnTo>
                  <a:lnTo>
                    <a:pt x="24" y="1877"/>
                  </a:lnTo>
                  <a:lnTo>
                    <a:pt x="18" y="1866"/>
                  </a:lnTo>
                  <a:lnTo>
                    <a:pt x="11" y="1853"/>
                  </a:lnTo>
                  <a:lnTo>
                    <a:pt x="6" y="1839"/>
                  </a:lnTo>
                  <a:lnTo>
                    <a:pt x="3" y="1826"/>
                  </a:lnTo>
                  <a:lnTo>
                    <a:pt x="1" y="1812"/>
                  </a:lnTo>
                  <a:lnTo>
                    <a:pt x="0" y="179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70"/>
                  </a:lnTo>
                  <a:lnTo>
                    <a:pt x="1" y="256"/>
                  </a:lnTo>
                  <a:lnTo>
                    <a:pt x="3" y="241"/>
                  </a:lnTo>
                  <a:lnTo>
                    <a:pt x="5" y="228"/>
                  </a:lnTo>
                  <a:lnTo>
                    <a:pt x="8" y="214"/>
                  </a:lnTo>
                  <a:lnTo>
                    <a:pt x="11" y="202"/>
                  </a:lnTo>
                  <a:lnTo>
                    <a:pt x="15" y="188"/>
                  </a:lnTo>
                  <a:lnTo>
                    <a:pt x="21" y="176"/>
                  </a:lnTo>
                  <a:lnTo>
                    <a:pt x="27" y="163"/>
                  </a:lnTo>
                  <a:lnTo>
                    <a:pt x="33" y="150"/>
                  </a:lnTo>
                  <a:lnTo>
                    <a:pt x="40" y="138"/>
                  </a:lnTo>
                  <a:lnTo>
                    <a:pt x="47" y="126"/>
                  </a:lnTo>
                  <a:lnTo>
                    <a:pt x="55" y="115"/>
                  </a:lnTo>
                  <a:lnTo>
                    <a:pt x="64" y="105"/>
                  </a:lnTo>
                  <a:lnTo>
                    <a:pt x="73" y="93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93" y="73"/>
                  </a:lnTo>
                  <a:lnTo>
                    <a:pt x="103" y="64"/>
                  </a:lnTo>
                  <a:lnTo>
                    <a:pt x="115" y="55"/>
                  </a:lnTo>
                  <a:lnTo>
                    <a:pt x="126" y="48"/>
                  </a:lnTo>
                  <a:lnTo>
                    <a:pt x="138" y="40"/>
                  </a:lnTo>
                  <a:lnTo>
                    <a:pt x="151" y="33"/>
                  </a:lnTo>
                  <a:lnTo>
                    <a:pt x="162" y="27"/>
                  </a:lnTo>
                  <a:lnTo>
                    <a:pt x="175" y="22"/>
                  </a:lnTo>
                  <a:lnTo>
                    <a:pt x="188" y="17"/>
                  </a:lnTo>
                  <a:lnTo>
                    <a:pt x="201" y="13"/>
                  </a:lnTo>
                  <a:lnTo>
                    <a:pt x="214" y="8"/>
                  </a:lnTo>
                  <a:lnTo>
                    <a:pt x="228" y="5"/>
                  </a:lnTo>
                  <a:lnTo>
                    <a:pt x="242" y="3"/>
                  </a:lnTo>
                  <a:lnTo>
                    <a:pt x="256" y="1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67" y="0"/>
                  </a:lnTo>
                  <a:lnTo>
                    <a:pt x="582" y="0"/>
                  </a:lnTo>
                  <a:lnTo>
                    <a:pt x="597" y="1"/>
                  </a:lnTo>
                  <a:lnTo>
                    <a:pt x="610" y="3"/>
                  </a:lnTo>
                  <a:lnTo>
                    <a:pt x="625" y="6"/>
                  </a:lnTo>
                  <a:lnTo>
                    <a:pt x="639" y="9"/>
                  </a:lnTo>
                  <a:lnTo>
                    <a:pt x="652" y="13"/>
                  </a:lnTo>
                  <a:lnTo>
                    <a:pt x="665" y="17"/>
                  </a:lnTo>
                  <a:lnTo>
                    <a:pt x="678" y="22"/>
                  </a:lnTo>
                  <a:lnTo>
                    <a:pt x="691" y="28"/>
                  </a:lnTo>
                  <a:lnTo>
                    <a:pt x="702" y="34"/>
                  </a:lnTo>
                  <a:lnTo>
                    <a:pt x="715" y="41"/>
                  </a:lnTo>
                  <a:lnTo>
                    <a:pt x="727" y="48"/>
                  </a:lnTo>
                  <a:lnTo>
                    <a:pt x="737" y="56"/>
                  </a:lnTo>
                  <a:lnTo>
                    <a:pt x="749" y="65"/>
                  </a:lnTo>
                  <a:lnTo>
                    <a:pt x="759" y="74"/>
                  </a:lnTo>
                  <a:lnTo>
                    <a:pt x="768" y="84"/>
                  </a:lnTo>
                  <a:lnTo>
                    <a:pt x="778" y="93"/>
                  </a:lnTo>
                  <a:lnTo>
                    <a:pt x="787" y="103"/>
                  </a:lnTo>
                  <a:lnTo>
                    <a:pt x="796" y="114"/>
                  </a:lnTo>
                  <a:lnTo>
                    <a:pt x="803" y="125"/>
                  </a:lnTo>
                  <a:lnTo>
                    <a:pt x="810" y="137"/>
                  </a:lnTo>
                  <a:lnTo>
                    <a:pt x="818" y="148"/>
                  </a:lnTo>
                  <a:lnTo>
                    <a:pt x="824" y="161"/>
                  </a:lnTo>
                  <a:lnTo>
                    <a:pt x="829" y="173"/>
                  </a:lnTo>
                  <a:lnTo>
                    <a:pt x="834" y="186"/>
                  </a:lnTo>
                  <a:lnTo>
                    <a:pt x="840" y="200"/>
                  </a:lnTo>
                  <a:lnTo>
                    <a:pt x="843" y="213"/>
                  </a:lnTo>
                  <a:lnTo>
                    <a:pt x="846" y="227"/>
                  </a:lnTo>
                  <a:lnTo>
                    <a:pt x="849" y="240"/>
                  </a:lnTo>
                  <a:lnTo>
                    <a:pt x="850" y="255"/>
                  </a:lnTo>
                  <a:lnTo>
                    <a:pt x="851" y="270"/>
                  </a:lnTo>
                  <a:lnTo>
                    <a:pt x="852" y="283"/>
                  </a:lnTo>
                  <a:lnTo>
                    <a:pt x="852" y="1798"/>
                  </a:lnTo>
                  <a:lnTo>
                    <a:pt x="852" y="1798"/>
                  </a:lnTo>
                  <a:lnTo>
                    <a:pt x="852" y="1811"/>
                  </a:lnTo>
                  <a:lnTo>
                    <a:pt x="850" y="1826"/>
                  </a:lnTo>
                  <a:lnTo>
                    <a:pt x="846" y="1839"/>
                  </a:lnTo>
                  <a:lnTo>
                    <a:pt x="842" y="1852"/>
                  </a:lnTo>
                  <a:lnTo>
                    <a:pt x="836" y="1864"/>
                  </a:lnTo>
                  <a:lnTo>
                    <a:pt x="828" y="1876"/>
                  </a:lnTo>
                  <a:lnTo>
                    <a:pt x="820" y="1887"/>
                  </a:lnTo>
                  <a:lnTo>
                    <a:pt x="811" y="1898"/>
                  </a:lnTo>
                  <a:lnTo>
                    <a:pt x="801" y="1906"/>
                  </a:lnTo>
                  <a:lnTo>
                    <a:pt x="789" y="1915"/>
                  </a:lnTo>
                  <a:lnTo>
                    <a:pt x="778" y="1922"/>
                  </a:lnTo>
                  <a:lnTo>
                    <a:pt x="765" y="1928"/>
                  </a:lnTo>
                  <a:lnTo>
                    <a:pt x="753" y="1932"/>
                  </a:lnTo>
                  <a:lnTo>
                    <a:pt x="739" y="1937"/>
                  </a:lnTo>
                  <a:lnTo>
                    <a:pt x="724" y="1939"/>
                  </a:lnTo>
                  <a:lnTo>
                    <a:pt x="711" y="1939"/>
                  </a:lnTo>
                  <a:lnTo>
                    <a:pt x="711" y="1939"/>
                  </a:lnTo>
                  <a:lnTo>
                    <a:pt x="710" y="1939"/>
                  </a:lnTo>
                  <a:lnTo>
                    <a:pt x="710" y="1939"/>
                  </a:lnTo>
                  <a:lnTo>
                    <a:pt x="696" y="1939"/>
                  </a:lnTo>
                  <a:lnTo>
                    <a:pt x="682" y="1937"/>
                  </a:lnTo>
                  <a:lnTo>
                    <a:pt x="668" y="1932"/>
                  </a:lnTo>
                  <a:lnTo>
                    <a:pt x="655" y="1928"/>
                  </a:lnTo>
                  <a:lnTo>
                    <a:pt x="643" y="1922"/>
                  </a:lnTo>
                  <a:lnTo>
                    <a:pt x="631" y="1915"/>
                  </a:lnTo>
                  <a:lnTo>
                    <a:pt x="620" y="1906"/>
                  </a:lnTo>
                  <a:lnTo>
                    <a:pt x="609" y="1898"/>
                  </a:lnTo>
                  <a:lnTo>
                    <a:pt x="601" y="1887"/>
                  </a:lnTo>
                  <a:lnTo>
                    <a:pt x="593" y="1877"/>
                  </a:lnTo>
                  <a:lnTo>
                    <a:pt x="585" y="1864"/>
                  </a:lnTo>
                  <a:lnTo>
                    <a:pt x="579" y="1852"/>
                  </a:lnTo>
                  <a:lnTo>
                    <a:pt x="575" y="1839"/>
                  </a:lnTo>
                  <a:lnTo>
                    <a:pt x="571" y="1826"/>
                  </a:lnTo>
                  <a:lnTo>
                    <a:pt x="568" y="1812"/>
                  </a:lnTo>
                  <a:lnTo>
                    <a:pt x="568" y="1798"/>
                  </a:lnTo>
                  <a:lnTo>
                    <a:pt x="567" y="284"/>
                  </a:lnTo>
                  <a:lnTo>
                    <a:pt x="285" y="284"/>
                  </a:lnTo>
                  <a:lnTo>
                    <a:pt x="285" y="1798"/>
                  </a:lnTo>
                  <a:lnTo>
                    <a:pt x="285" y="1798"/>
                  </a:lnTo>
                  <a:lnTo>
                    <a:pt x="284" y="1812"/>
                  </a:lnTo>
                  <a:lnTo>
                    <a:pt x="281" y="1826"/>
                  </a:lnTo>
                  <a:lnTo>
                    <a:pt x="278" y="1839"/>
                  </a:lnTo>
                  <a:lnTo>
                    <a:pt x="273" y="1853"/>
                  </a:lnTo>
                  <a:lnTo>
                    <a:pt x="267" y="1864"/>
                  </a:lnTo>
                  <a:lnTo>
                    <a:pt x="259" y="1877"/>
                  </a:lnTo>
                  <a:lnTo>
                    <a:pt x="252" y="1887"/>
                  </a:lnTo>
                  <a:lnTo>
                    <a:pt x="243" y="1898"/>
                  </a:lnTo>
                  <a:lnTo>
                    <a:pt x="232" y="1907"/>
                  </a:lnTo>
                  <a:lnTo>
                    <a:pt x="222" y="1915"/>
                  </a:lnTo>
                  <a:lnTo>
                    <a:pt x="210" y="1922"/>
                  </a:lnTo>
                  <a:lnTo>
                    <a:pt x="198" y="1928"/>
                  </a:lnTo>
                  <a:lnTo>
                    <a:pt x="184" y="1932"/>
                  </a:lnTo>
                  <a:lnTo>
                    <a:pt x="170" y="1937"/>
                  </a:lnTo>
                  <a:lnTo>
                    <a:pt x="157" y="1939"/>
                  </a:lnTo>
                  <a:lnTo>
                    <a:pt x="142" y="1940"/>
                  </a:lnTo>
                  <a:lnTo>
                    <a:pt x="142" y="19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89">
              <a:extLst>
                <a:ext uri="{FF2B5EF4-FFF2-40B4-BE49-F238E27FC236}">
                  <a16:creationId xmlns:a16="http://schemas.microsoft.com/office/drawing/2014/main" id="{E526A81D-0387-6F24-2297-A6BB37B70A3D}"/>
                </a:ext>
              </a:extLst>
            </p:cNvPr>
            <p:cNvSpPr>
              <a:spLocks/>
            </p:cNvSpPr>
            <p:nvPr/>
          </p:nvSpPr>
          <p:spPr bwMode="gray">
            <a:xfrm>
              <a:off x="730248" y="3167077"/>
              <a:ext cx="138113" cy="111125"/>
            </a:xfrm>
            <a:custGeom>
              <a:avLst/>
              <a:gdLst>
                <a:gd name="T0" fmla="*/ 406 w 1920"/>
                <a:gd name="T1" fmla="*/ 1525 h 1526"/>
                <a:gd name="T2" fmla="*/ 352 w 1920"/>
                <a:gd name="T3" fmla="*/ 1515 h 1526"/>
                <a:gd name="T4" fmla="*/ 300 w 1920"/>
                <a:gd name="T5" fmla="*/ 1496 h 1526"/>
                <a:gd name="T6" fmla="*/ 252 w 1920"/>
                <a:gd name="T7" fmla="*/ 1467 h 1526"/>
                <a:gd name="T8" fmla="*/ 211 w 1920"/>
                <a:gd name="T9" fmla="*/ 1429 h 1526"/>
                <a:gd name="T10" fmla="*/ 177 w 1920"/>
                <a:gd name="T11" fmla="*/ 1381 h 1526"/>
                <a:gd name="T12" fmla="*/ 30 w 1920"/>
                <a:gd name="T13" fmla="*/ 1124 h 1526"/>
                <a:gd name="T14" fmla="*/ 14 w 1920"/>
                <a:gd name="T15" fmla="*/ 1085 h 1526"/>
                <a:gd name="T16" fmla="*/ 4 w 1920"/>
                <a:gd name="T17" fmla="*/ 1044 h 1526"/>
                <a:gd name="T18" fmla="*/ 0 w 1920"/>
                <a:gd name="T19" fmla="*/ 1002 h 1526"/>
                <a:gd name="T20" fmla="*/ 2 w 1920"/>
                <a:gd name="T21" fmla="*/ 961 h 1526"/>
                <a:gd name="T22" fmla="*/ 10 w 1920"/>
                <a:gd name="T23" fmla="*/ 922 h 1526"/>
                <a:gd name="T24" fmla="*/ 24 w 1920"/>
                <a:gd name="T25" fmla="*/ 883 h 1526"/>
                <a:gd name="T26" fmla="*/ 43 w 1920"/>
                <a:gd name="T27" fmla="*/ 846 h 1526"/>
                <a:gd name="T28" fmla="*/ 68 w 1920"/>
                <a:gd name="T29" fmla="*/ 813 h 1526"/>
                <a:gd name="T30" fmla="*/ 97 w 1920"/>
                <a:gd name="T31" fmla="*/ 784 h 1526"/>
                <a:gd name="T32" fmla="*/ 131 w 1920"/>
                <a:gd name="T33" fmla="*/ 757 h 1526"/>
                <a:gd name="T34" fmla="*/ 1434 w 1920"/>
                <a:gd name="T35" fmla="*/ 19 h 1526"/>
                <a:gd name="T36" fmla="*/ 1474 w 1920"/>
                <a:gd name="T37" fmla="*/ 3 h 1526"/>
                <a:gd name="T38" fmla="*/ 1514 w 1920"/>
                <a:gd name="T39" fmla="*/ 0 h 1526"/>
                <a:gd name="T40" fmla="*/ 1554 w 1920"/>
                <a:gd name="T41" fmla="*/ 9 h 1526"/>
                <a:gd name="T42" fmla="*/ 1590 w 1920"/>
                <a:gd name="T43" fmla="*/ 29 h 1526"/>
                <a:gd name="T44" fmla="*/ 1619 w 1920"/>
                <a:gd name="T45" fmla="*/ 59 h 1526"/>
                <a:gd name="T46" fmla="*/ 1634 w 1920"/>
                <a:gd name="T47" fmla="*/ 84 h 1526"/>
                <a:gd name="T48" fmla="*/ 1645 w 1920"/>
                <a:gd name="T49" fmla="*/ 125 h 1526"/>
                <a:gd name="T50" fmla="*/ 1644 w 1920"/>
                <a:gd name="T51" fmla="*/ 166 h 1526"/>
                <a:gd name="T52" fmla="*/ 1631 w 1920"/>
                <a:gd name="T53" fmla="*/ 205 h 1526"/>
                <a:gd name="T54" fmla="*/ 1608 w 1920"/>
                <a:gd name="T55" fmla="*/ 238 h 1526"/>
                <a:gd name="T56" fmla="*/ 1574 w 1920"/>
                <a:gd name="T57" fmla="*/ 265 h 1526"/>
                <a:gd name="T58" fmla="*/ 1707 w 1920"/>
                <a:gd name="T59" fmla="*/ 513 h 1526"/>
                <a:gd name="T60" fmla="*/ 1733 w 1920"/>
                <a:gd name="T61" fmla="*/ 501 h 1526"/>
                <a:gd name="T62" fmla="*/ 1774 w 1920"/>
                <a:gd name="T63" fmla="*/ 495 h 1526"/>
                <a:gd name="T64" fmla="*/ 1815 w 1920"/>
                <a:gd name="T65" fmla="*/ 500 h 1526"/>
                <a:gd name="T66" fmla="*/ 1853 w 1920"/>
                <a:gd name="T67" fmla="*/ 516 h 1526"/>
                <a:gd name="T68" fmla="*/ 1884 w 1920"/>
                <a:gd name="T69" fmla="*/ 543 h 1526"/>
                <a:gd name="T70" fmla="*/ 1901 w 1920"/>
                <a:gd name="T71" fmla="*/ 566 h 1526"/>
                <a:gd name="T72" fmla="*/ 1917 w 1920"/>
                <a:gd name="T73" fmla="*/ 606 h 1526"/>
                <a:gd name="T74" fmla="*/ 1919 w 1920"/>
                <a:gd name="T75" fmla="*/ 648 h 1526"/>
                <a:gd name="T76" fmla="*/ 1910 w 1920"/>
                <a:gd name="T77" fmla="*/ 687 h 1526"/>
                <a:gd name="T78" fmla="*/ 1890 w 1920"/>
                <a:gd name="T79" fmla="*/ 723 h 1526"/>
                <a:gd name="T80" fmla="*/ 1860 w 1920"/>
                <a:gd name="T81" fmla="*/ 752 h 1526"/>
                <a:gd name="T82" fmla="*/ 565 w 1920"/>
                <a:gd name="T83" fmla="*/ 1488 h 1526"/>
                <a:gd name="T84" fmla="*/ 513 w 1920"/>
                <a:gd name="T85" fmla="*/ 1511 h 1526"/>
                <a:gd name="T86" fmla="*/ 461 w 1920"/>
                <a:gd name="T87" fmla="*/ 1522 h 1526"/>
                <a:gd name="T88" fmla="*/ 424 w 1920"/>
                <a:gd name="T89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0" h="1526">
                  <a:moveTo>
                    <a:pt x="424" y="1526"/>
                  </a:moveTo>
                  <a:lnTo>
                    <a:pt x="424" y="1526"/>
                  </a:lnTo>
                  <a:lnTo>
                    <a:pt x="406" y="1525"/>
                  </a:lnTo>
                  <a:lnTo>
                    <a:pt x="388" y="1522"/>
                  </a:lnTo>
                  <a:lnTo>
                    <a:pt x="370" y="1519"/>
                  </a:lnTo>
                  <a:lnTo>
                    <a:pt x="352" y="1515"/>
                  </a:lnTo>
                  <a:lnTo>
                    <a:pt x="334" y="1510"/>
                  </a:lnTo>
                  <a:lnTo>
                    <a:pt x="316" y="1504"/>
                  </a:lnTo>
                  <a:lnTo>
                    <a:pt x="300" y="1496"/>
                  </a:lnTo>
                  <a:lnTo>
                    <a:pt x="283" y="1488"/>
                  </a:lnTo>
                  <a:lnTo>
                    <a:pt x="267" y="1479"/>
                  </a:lnTo>
                  <a:lnTo>
                    <a:pt x="252" y="1467"/>
                  </a:lnTo>
                  <a:lnTo>
                    <a:pt x="238" y="1456"/>
                  </a:lnTo>
                  <a:lnTo>
                    <a:pt x="224" y="1443"/>
                  </a:lnTo>
                  <a:lnTo>
                    <a:pt x="211" y="1429"/>
                  </a:lnTo>
                  <a:lnTo>
                    <a:pt x="199" y="1414"/>
                  </a:lnTo>
                  <a:lnTo>
                    <a:pt x="187" y="1398"/>
                  </a:lnTo>
                  <a:lnTo>
                    <a:pt x="177" y="1381"/>
                  </a:lnTo>
                  <a:lnTo>
                    <a:pt x="38" y="1137"/>
                  </a:lnTo>
                  <a:lnTo>
                    <a:pt x="38" y="1137"/>
                  </a:lnTo>
                  <a:lnTo>
                    <a:pt x="30" y="1124"/>
                  </a:lnTo>
                  <a:lnTo>
                    <a:pt x="24" y="1111"/>
                  </a:lnTo>
                  <a:lnTo>
                    <a:pt x="19" y="1098"/>
                  </a:lnTo>
                  <a:lnTo>
                    <a:pt x="14" y="1085"/>
                  </a:lnTo>
                  <a:lnTo>
                    <a:pt x="10" y="1071"/>
                  </a:lnTo>
                  <a:lnTo>
                    <a:pt x="6" y="1057"/>
                  </a:lnTo>
                  <a:lnTo>
                    <a:pt x="4" y="1044"/>
                  </a:lnTo>
                  <a:lnTo>
                    <a:pt x="2" y="1030"/>
                  </a:lnTo>
                  <a:lnTo>
                    <a:pt x="1" y="1017"/>
                  </a:lnTo>
                  <a:lnTo>
                    <a:pt x="0" y="1002"/>
                  </a:lnTo>
                  <a:lnTo>
                    <a:pt x="0" y="988"/>
                  </a:lnTo>
                  <a:lnTo>
                    <a:pt x="1" y="975"/>
                  </a:lnTo>
                  <a:lnTo>
                    <a:pt x="2" y="961"/>
                  </a:lnTo>
                  <a:lnTo>
                    <a:pt x="4" y="948"/>
                  </a:lnTo>
                  <a:lnTo>
                    <a:pt x="7" y="935"/>
                  </a:lnTo>
                  <a:lnTo>
                    <a:pt x="10" y="922"/>
                  </a:lnTo>
                  <a:lnTo>
                    <a:pt x="15" y="908"/>
                  </a:lnTo>
                  <a:lnTo>
                    <a:pt x="19" y="895"/>
                  </a:lnTo>
                  <a:lnTo>
                    <a:pt x="24" y="883"/>
                  </a:lnTo>
                  <a:lnTo>
                    <a:pt x="30" y="870"/>
                  </a:lnTo>
                  <a:lnTo>
                    <a:pt x="37" y="859"/>
                  </a:lnTo>
                  <a:lnTo>
                    <a:pt x="43" y="846"/>
                  </a:lnTo>
                  <a:lnTo>
                    <a:pt x="50" y="835"/>
                  </a:lnTo>
                  <a:lnTo>
                    <a:pt x="59" y="824"/>
                  </a:lnTo>
                  <a:lnTo>
                    <a:pt x="68" y="813"/>
                  </a:lnTo>
                  <a:lnTo>
                    <a:pt x="76" y="802"/>
                  </a:lnTo>
                  <a:lnTo>
                    <a:pt x="87" y="793"/>
                  </a:lnTo>
                  <a:lnTo>
                    <a:pt x="97" y="784"/>
                  </a:lnTo>
                  <a:lnTo>
                    <a:pt x="108" y="774"/>
                  </a:lnTo>
                  <a:lnTo>
                    <a:pt x="119" y="766"/>
                  </a:lnTo>
                  <a:lnTo>
                    <a:pt x="131" y="757"/>
                  </a:lnTo>
                  <a:lnTo>
                    <a:pt x="143" y="750"/>
                  </a:lnTo>
                  <a:lnTo>
                    <a:pt x="1434" y="19"/>
                  </a:lnTo>
                  <a:lnTo>
                    <a:pt x="1434" y="19"/>
                  </a:lnTo>
                  <a:lnTo>
                    <a:pt x="1446" y="11"/>
                  </a:lnTo>
                  <a:lnTo>
                    <a:pt x="1460" y="6"/>
                  </a:lnTo>
                  <a:lnTo>
                    <a:pt x="1474" y="3"/>
                  </a:lnTo>
                  <a:lnTo>
                    <a:pt x="1487" y="1"/>
                  </a:lnTo>
                  <a:lnTo>
                    <a:pt x="1501" y="0"/>
                  </a:lnTo>
                  <a:lnTo>
                    <a:pt x="1514" y="0"/>
                  </a:lnTo>
                  <a:lnTo>
                    <a:pt x="1528" y="2"/>
                  </a:lnTo>
                  <a:lnTo>
                    <a:pt x="1542" y="5"/>
                  </a:lnTo>
                  <a:lnTo>
                    <a:pt x="1554" y="9"/>
                  </a:lnTo>
                  <a:lnTo>
                    <a:pt x="1567" y="14"/>
                  </a:lnTo>
                  <a:lnTo>
                    <a:pt x="1579" y="21"/>
                  </a:lnTo>
                  <a:lnTo>
                    <a:pt x="1590" y="29"/>
                  </a:lnTo>
                  <a:lnTo>
                    <a:pt x="1601" y="37"/>
                  </a:lnTo>
                  <a:lnTo>
                    <a:pt x="1611" y="48"/>
                  </a:lnTo>
                  <a:lnTo>
                    <a:pt x="1619" y="59"/>
                  </a:lnTo>
                  <a:lnTo>
                    <a:pt x="1628" y="71"/>
                  </a:lnTo>
                  <a:lnTo>
                    <a:pt x="1628" y="71"/>
                  </a:lnTo>
                  <a:lnTo>
                    <a:pt x="1634" y="84"/>
                  </a:lnTo>
                  <a:lnTo>
                    <a:pt x="1639" y="98"/>
                  </a:lnTo>
                  <a:lnTo>
                    <a:pt x="1643" y="112"/>
                  </a:lnTo>
                  <a:lnTo>
                    <a:pt x="1645" y="125"/>
                  </a:lnTo>
                  <a:lnTo>
                    <a:pt x="1646" y="139"/>
                  </a:lnTo>
                  <a:lnTo>
                    <a:pt x="1645" y="152"/>
                  </a:lnTo>
                  <a:lnTo>
                    <a:pt x="1644" y="166"/>
                  </a:lnTo>
                  <a:lnTo>
                    <a:pt x="1641" y="180"/>
                  </a:lnTo>
                  <a:lnTo>
                    <a:pt x="1637" y="192"/>
                  </a:lnTo>
                  <a:lnTo>
                    <a:pt x="1631" y="205"/>
                  </a:lnTo>
                  <a:lnTo>
                    <a:pt x="1624" y="216"/>
                  </a:lnTo>
                  <a:lnTo>
                    <a:pt x="1617" y="228"/>
                  </a:lnTo>
                  <a:lnTo>
                    <a:pt x="1608" y="238"/>
                  </a:lnTo>
                  <a:lnTo>
                    <a:pt x="1597" y="248"/>
                  </a:lnTo>
                  <a:lnTo>
                    <a:pt x="1587" y="257"/>
                  </a:lnTo>
                  <a:lnTo>
                    <a:pt x="1574" y="265"/>
                  </a:lnTo>
                  <a:lnTo>
                    <a:pt x="285" y="997"/>
                  </a:lnTo>
                  <a:lnTo>
                    <a:pt x="424" y="1241"/>
                  </a:lnTo>
                  <a:lnTo>
                    <a:pt x="1707" y="513"/>
                  </a:lnTo>
                  <a:lnTo>
                    <a:pt x="1707" y="513"/>
                  </a:lnTo>
                  <a:lnTo>
                    <a:pt x="1720" y="507"/>
                  </a:lnTo>
                  <a:lnTo>
                    <a:pt x="1733" y="501"/>
                  </a:lnTo>
                  <a:lnTo>
                    <a:pt x="1747" y="498"/>
                  </a:lnTo>
                  <a:lnTo>
                    <a:pt x="1761" y="496"/>
                  </a:lnTo>
                  <a:lnTo>
                    <a:pt x="1774" y="495"/>
                  </a:lnTo>
                  <a:lnTo>
                    <a:pt x="1788" y="495"/>
                  </a:lnTo>
                  <a:lnTo>
                    <a:pt x="1801" y="497"/>
                  </a:lnTo>
                  <a:lnTo>
                    <a:pt x="1815" y="500"/>
                  </a:lnTo>
                  <a:lnTo>
                    <a:pt x="1828" y="505"/>
                  </a:lnTo>
                  <a:lnTo>
                    <a:pt x="1840" y="510"/>
                  </a:lnTo>
                  <a:lnTo>
                    <a:pt x="1853" y="516"/>
                  </a:lnTo>
                  <a:lnTo>
                    <a:pt x="1863" y="524"/>
                  </a:lnTo>
                  <a:lnTo>
                    <a:pt x="1875" y="533"/>
                  </a:lnTo>
                  <a:lnTo>
                    <a:pt x="1884" y="543"/>
                  </a:lnTo>
                  <a:lnTo>
                    <a:pt x="1893" y="555"/>
                  </a:lnTo>
                  <a:lnTo>
                    <a:pt x="1901" y="566"/>
                  </a:lnTo>
                  <a:lnTo>
                    <a:pt x="1901" y="566"/>
                  </a:lnTo>
                  <a:lnTo>
                    <a:pt x="1907" y="580"/>
                  </a:lnTo>
                  <a:lnTo>
                    <a:pt x="1912" y="593"/>
                  </a:lnTo>
                  <a:lnTo>
                    <a:pt x="1917" y="606"/>
                  </a:lnTo>
                  <a:lnTo>
                    <a:pt x="1919" y="621"/>
                  </a:lnTo>
                  <a:lnTo>
                    <a:pt x="1920" y="634"/>
                  </a:lnTo>
                  <a:lnTo>
                    <a:pt x="1919" y="648"/>
                  </a:lnTo>
                  <a:lnTo>
                    <a:pt x="1918" y="661"/>
                  </a:lnTo>
                  <a:lnTo>
                    <a:pt x="1915" y="674"/>
                  </a:lnTo>
                  <a:lnTo>
                    <a:pt x="1910" y="687"/>
                  </a:lnTo>
                  <a:lnTo>
                    <a:pt x="1904" y="700"/>
                  </a:lnTo>
                  <a:lnTo>
                    <a:pt x="1898" y="711"/>
                  </a:lnTo>
                  <a:lnTo>
                    <a:pt x="1890" y="723"/>
                  </a:lnTo>
                  <a:lnTo>
                    <a:pt x="1881" y="733"/>
                  </a:lnTo>
                  <a:lnTo>
                    <a:pt x="1871" y="744"/>
                  </a:lnTo>
                  <a:lnTo>
                    <a:pt x="1860" y="752"/>
                  </a:lnTo>
                  <a:lnTo>
                    <a:pt x="1848" y="761"/>
                  </a:lnTo>
                  <a:lnTo>
                    <a:pt x="565" y="1488"/>
                  </a:lnTo>
                  <a:lnTo>
                    <a:pt x="565" y="1488"/>
                  </a:lnTo>
                  <a:lnTo>
                    <a:pt x="548" y="1497"/>
                  </a:lnTo>
                  <a:lnTo>
                    <a:pt x="531" y="1505"/>
                  </a:lnTo>
                  <a:lnTo>
                    <a:pt x="513" y="1511"/>
                  </a:lnTo>
                  <a:lnTo>
                    <a:pt x="495" y="1516"/>
                  </a:lnTo>
                  <a:lnTo>
                    <a:pt x="479" y="1520"/>
                  </a:lnTo>
                  <a:lnTo>
                    <a:pt x="461" y="1522"/>
                  </a:lnTo>
                  <a:lnTo>
                    <a:pt x="442" y="1525"/>
                  </a:lnTo>
                  <a:lnTo>
                    <a:pt x="424" y="1526"/>
                  </a:lnTo>
                  <a:lnTo>
                    <a:pt x="424" y="1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90">
              <a:extLst>
                <a:ext uri="{FF2B5EF4-FFF2-40B4-BE49-F238E27FC236}">
                  <a16:creationId xmlns:a16="http://schemas.microsoft.com/office/drawing/2014/main" id="{8162BC7D-D21A-4C71-BF28-A0FEB253A635}"/>
                </a:ext>
              </a:extLst>
            </p:cNvPr>
            <p:cNvSpPr>
              <a:spLocks/>
            </p:cNvSpPr>
            <p:nvPr/>
          </p:nvSpPr>
          <p:spPr bwMode="gray">
            <a:xfrm>
              <a:off x="784225" y="3341688"/>
              <a:ext cx="179388" cy="92075"/>
            </a:xfrm>
            <a:custGeom>
              <a:avLst/>
              <a:gdLst>
                <a:gd name="T0" fmla="*/ 246 w 2480"/>
                <a:gd name="T1" fmla="*/ 1283 h 1284"/>
                <a:gd name="T2" fmla="*/ 187 w 2480"/>
                <a:gd name="T3" fmla="*/ 1274 h 1284"/>
                <a:gd name="T4" fmla="*/ 133 w 2480"/>
                <a:gd name="T5" fmla="*/ 1251 h 1284"/>
                <a:gd name="T6" fmla="*/ 86 w 2480"/>
                <a:gd name="T7" fmla="*/ 1216 h 1284"/>
                <a:gd name="T8" fmla="*/ 54 w 2480"/>
                <a:gd name="T9" fmla="*/ 1184 h 1284"/>
                <a:gd name="T10" fmla="*/ 24 w 2480"/>
                <a:gd name="T11" fmla="*/ 1134 h 1284"/>
                <a:gd name="T12" fmla="*/ 5 w 2480"/>
                <a:gd name="T13" fmla="*/ 1078 h 1284"/>
                <a:gd name="T14" fmla="*/ 0 w 2480"/>
                <a:gd name="T15" fmla="*/ 1021 h 1284"/>
                <a:gd name="T16" fmla="*/ 7 w 2480"/>
                <a:gd name="T17" fmla="*/ 962 h 1284"/>
                <a:gd name="T18" fmla="*/ 58 w 2480"/>
                <a:gd name="T19" fmla="*/ 807 h 1284"/>
                <a:gd name="T20" fmla="*/ 152 w 2480"/>
                <a:gd name="T21" fmla="*/ 616 h 1284"/>
                <a:gd name="T22" fmla="*/ 274 w 2480"/>
                <a:gd name="T23" fmla="*/ 447 h 1284"/>
                <a:gd name="T24" fmla="*/ 422 w 2480"/>
                <a:gd name="T25" fmla="*/ 301 h 1284"/>
                <a:gd name="T26" fmla="*/ 591 w 2480"/>
                <a:gd name="T27" fmla="*/ 180 h 1284"/>
                <a:gd name="T28" fmla="*/ 778 w 2480"/>
                <a:gd name="T29" fmla="*/ 88 h 1284"/>
                <a:gd name="T30" fmla="*/ 980 w 2480"/>
                <a:gd name="T31" fmla="*/ 28 h 1284"/>
                <a:gd name="T32" fmla="*/ 1194 w 2480"/>
                <a:gd name="T33" fmla="*/ 1 h 1284"/>
                <a:gd name="T34" fmla="*/ 1316 w 2480"/>
                <a:gd name="T35" fmla="*/ 1 h 1284"/>
                <a:gd name="T36" fmla="*/ 1453 w 2480"/>
                <a:gd name="T37" fmla="*/ 15 h 1284"/>
                <a:gd name="T38" fmla="*/ 1586 w 2480"/>
                <a:gd name="T39" fmla="*/ 44 h 1284"/>
                <a:gd name="T40" fmla="*/ 1713 w 2480"/>
                <a:gd name="T41" fmla="*/ 86 h 1284"/>
                <a:gd name="T42" fmla="*/ 1836 w 2480"/>
                <a:gd name="T43" fmla="*/ 142 h 1284"/>
                <a:gd name="T44" fmla="*/ 1953 w 2480"/>
                <a:gd name="T45" fmla="*/ 211 h 1284"/>
                <a:gd name="T46" fmla="*/ 2062 w 2480"/>
                <a:gd name="T47" fmla="*/ 291 h 1284"/>
                <a:gd name="T48" fmla="*/ 2163 w 2480"/>
                <a:gd name="T49" fmla="*/ 383 h 1284"/>
                <a:gd name="T50" fmla="*/ 2218 w 2480"/>
                <a:gd name="T51" fmla="*/ 445 h 1284"/>
                <a:gd name="T52" fmla="*/ 2241 w 2480"/>
                <a:gd name="T53" fmla="*/ 495 h 1284"/>
                <a:gd name="T54" fmla="*/ 2243 w 2480"/>
                <a:gd name="T55" fmla="*/ 549 h 1284"/>
                <a:gd name="T56" fmla="*/ 2225 w 2480"/>
                <a:gd name="T57" fmla="*/ 600 h 1284"/>
                <a:gd name="T58" fmla="*/ 2196 w 2480"/>
                <a:gd name="T59" fmla="*/ 634 h 1284"/>
                <a:gd name="T60" fmla="*/ 2148 w 2480"/>
                <a:gd name="T61" fmla="*/ 661 h 1284"/>
                <a:gd name="T62" fmla="*/ 2094 w 2480"/>
                <a:gd name="T63" fmla="*/ 668 h 1284"/>
                <a:gd name="T64" fmla="*/ 2041 w 2480"/>
                <a:gd name="T65" fmla="*/ 655 h 1284"/>
                <a:gd name="T66" fmla="*/ 1996 w 2480"/>
                <a:gd name="T67" fmla="*/ 620 h 1284"/>
                <a:gd name="T68" fmla="*/ 1941 w 2480"/>
                <a:gd name="T69" fmla="*/ 563 h 1284"/>
                <a:gd name="T70" fmla="*/ 1861 w 2480"/>
                <a:gd name="T71" fmla="*/ 493 h 1284"/>
                <a:gd name="T72" fmla="*/ 1774 w 2480"/>
                <a:gd name="T73" fmla="*/ 433 h 1284"/>
                <a:gd name="T74" fmla="*/ 1682 w 2480"/>
                <a:gd name="T75" fmla="*/ 382 h 1284"/>
                <a:gd name="T76" fmla="*/ 1586 w 2480"/>
                <a:gd name="T77" fmla="*/ 341 h 1284"/>
                <a:gd name="T78" fmla="*/ 1485 w 2480"/>
                <a:gd name="T79" fmla="*/ 311 h 1284"/>
                <a:gd name="T80" fmla="*/ 1381 w 2480"/>
                <a:gd name="T81" fmla="*/ 292 h 1284"/>
                <a:gd name="T82" fmla="*/ 1275 w 2480"/>
                <a:gd name="T83" fmla="*/ 284 h 1284"/>
                <a:gd name="T84" fmla="*/ 1166 w 2480"/>
                <a:gd name="T85" fmla="*/ 286 h 1284"/>
                <a:gd name="T86" fmla="*/ 1005 w 2480"/>
                <a:gd name="T87" fmla="*/ 313 h 1284"/>
                <a:gd name="T88" fmla="*/ 854 w 2480"/>
                <a:gd name="T89" fmla="*/ 364 h 1284"/>
                <a:gd name="T90" fmla="*/ 714 w 2480"/>
                <a:gd name="T91" fmla="*/ 437 h 1284"/>
                <a:gd name="T92" fmla="*/ 588 w 2480"/>
                <a:gd name="T93" fmla="*/ 533 h 1284"/>
                <a:gd name="T94" fmla="*/ 479 w 2480"/>
                <a:gd name="T95" fmla="*/ 646 h 1284"/>
                <a:gd name="T96" fmla="*/ 387 w 2480"/>
                <a:gd name="T97" fmla="*/ 776 h 1284"/>
                <a:gd name="T98" fmla="*/ 317 w 2480"/>
                <a:gd name="T99" fmla="*/ 922 h 1284"/>
                <a:gd name="T100" fmla="*/ 2338 w 2480"/>
                <a:gd name="T101" fmla="*/ 1000 h 1284"/>
                <a:gd name="T102" fmla="*/ 2393 w 2480"/>
                <a:gd name="T103" fmla="*/ 1011 h 1284"/>
                <a:gd name="T104" fmla="*/ 2438 w 2480"/>
                <a:gd name="T105" fmla="*/ 1042 h 1284"/>
                <a:gd name="T106" fmla="*/ 2469 w 2480"/>
                <a:gd name="T107" fmla="*/ 1086 h 1284"/>
                <a:gd name="T108" fmla="*/ 2480 w 2480"/>
                <a:gd name="T109" fmla="*/ 1142 h 1284"/>
                <a:gd name="T110" fmla="*/ 2474 w 2480"/>
                <a:gd name="T111" fmla="*/ 1184 h 1284"/>
                <a:gd name="T112" fmla="*/ 2448 w 2480"/>
                <a:gd name="T113" fmla="*/ 1232 h 1284"/>
                <a:gd name="T114" fmla="*/ 2406 w 2480"/>
                <a:gd name="T115" fmla="*/ 1266 h 1284"/>
                <a:gd name="T116" fmla="*/ 2352 w 2480"/>
                <a:gd name="T117" fmla="*/ 1283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80" h="1284">
                  <a:moveTo>
                    <a:pt x="2338" y="1284"/>
                  </a:moveTo>
                  <a:lnTo>
                    <a:pt x="261" y="1284"/>
                  </a:lnTo>
                  <a:lnTo>
                    <a:pt x="261" y="1284"/>
                  </a:lnTo>
                  <a:lnTo>
                    <a:pt x="246" y="1283"/>
                  </a:lnTo>
                  <a:lnTo>
                    <a:pt x="231" y="1282"/>
                  </a:lnTo>
                  <a:lnTo>
                    <a:pt x="216" y="1280"/>
                  </a:lnTo>
                  <a:lnTo>
                    <a:pt x="202" y="1277"/>
                  </a:lnTo>
                  <a:lnTo>
                    <a:pt x="187" y="1274"/>
                  </a:lnTo>
                  <a:lnTo>
                    <a:pt x="174" y="1269"/>
                  </a:lnTo>
                  <a:lnTo>
                    <a:pt x="160" y="1264"/>
                  </a:lnTo>
                  <a:lnTo>
                    <a:pt x="147" y="1258"/>
                  </a:lnTo>
                  <a:lnTo>
                    <a:pt x="133" y="1251"/>
                  </a:lnTo>
                  <a:lnTo>
                    <a:pt x="120" y="1243"/>
                  </a:lnTo>
                  <a:lnTo>
                    <a:pt x="109" y="1235"/>
                  </a:lnTo>
                  <a:lnTo>
                    <a:pt x="96" y="1227"/>
                  </a:lnTo>
                  <a:lnTo>
                    <a:pt x="86" y="1216"/>
                  </a:lnTo>
                  <a:lnTo>
                    <a:pt x="74" y="1206"/>
                  </a:lnTo>
                  <a:lnTo>
                    <a:pt x="65" y="1195"/>
                  </a:lnTo>
                  <a:lnTo>
                    <a:pt x="54" y="1184"/>
                  </a:lnTo>
                  <a:lnTo>
                    <a:pt x="54" y="1184"/>
                  </a:lnTo>
                  <a:lnTo>
                    <a:pt x="46" y="1171"/>
                  </a:lnTo>
                  <a:lnTo>
                    <a:pt x="38" y="1159"/>
                  </a:lnTo>
                  <a:lnTo>
                    <a:pt x="30" y="1146"/>
                  </a:lnTo>
                  <a:lnTo>
                    <a:pt x="24" y="1134"/>
                  </a:lnTo>
                  <a:lnTo>
                    <a:pt x="18" y="1120"/>
                  </a:lnTo>
                  <a:lnTo>
                    <a:pt x="13" y="1106"/>
                  </a:lnTo>
                  <a:lnTo>
                    <a:pt x="8" y="1092"/>
                  </a:lnTo>
                  <a:lnTo>
                    <a:pt x="5" y="1078"/>
                  </a:lnTo>
                  <a:lnTo>
                    <a:pt x="3" y="1063"/>
                  </a:lnTo>
                  <a:lnTo>
                    <a:pt x="1" y="1050"/>
                  </a:lnTo>
                  <a:lnTo>
                    <a:pt x="0" y="1035"/>
                  </a:lnTo>
                  <a:lnTo>
                    <a:pt x="0" y="1021"/>
                  </a:lnTo>
                  <a:lnTo>
                    <a:pt x="0" y="1006"/>
                  </a:lnTo>
                  <a:lnTo>
                    <a:pt x="2" y="991"/>
                  </a:lnTo>
                  <a:lnTo>
                    <a:pt x="4" y="977"/>
                  </a:lnTo>
                  <a:lnTo>
                    <a:pt x="7" y="962"/>
                  </a:lnTo>
                  <a:lnTo>
                    <a:pt x="7" y="962"/>
                  </a:lnTo>
                  <a:lnTo>
                    <a:pt x="22" y="910"/>
                  </a:lnTo>
                  <a:lnTo>
                    <a:pt x="39" y="858"/>
                  </a:lnTo>
                  <a:lnTo>
                    <a:pt x="58" y="807"/>
                  </a:lnTo>
                  <a:lnTo>
                    <a:pt x="78" y="757"/>
                  </a:lnTo>
                  <a:lnTo>
                    <a:pt x="100" y="709"/>
                  </a:lnTo>
                  <a:lnTo>
                    <a:pt x="126" y="662"/>
                  </a:lnTo>
                  <a:lnTo>
                    <a:pt x="152" y="616"/>
                  </a:lnTo>
                  <a:lnTo>
                    <a:pt x="180" y="572"/>
                  </a:lnTo>
                  <a:lnTo>
                    <a:pt x="209" y="529"/>
                  </a:lnTo>
                  <a:lnTo>
                    <a:pt x="241" y="488"/>
                  </a:lnTo>
                  <a:lnTo>
                    <a:pt x="274" y="447"/>
                  </a:lnTo>
                  <a:lnTo>
                    <a:pt x="309" y="408"/>
                  </a:lnTo>
                  <a:lnTo>
                    <a:pt x="346" y="371"/>
                  </a:lnTo>
                  <a:lnTo>
                    <a:pt x="383" y="335"/>
                  </a:lnTo>
                  <a:lnTo>
                    <a:pt x="422" y="301"/>
                  </a:lnTo>
                  <a:lnTo>
                    <a:pt x="462" y="268"/>
                  </a:lnTo>
                  <a:lnTo>
                    <a:pt x="504" y="237"/>
                  </a:lnTo>
                  <a:lnTo>
                    <a:pt x="547" y="208"/>
                  </a:lnTo>
                  <a:lnTo>
                    <a:pt x="591" y="180"/>
                  </a:lnTo>
                  <a:lnTo>
                    <a:pt x="636" y="154"/>
                  </a:lnTo>
                  <a:lnTo>
                    <a:pt x="683" y="130"/>
                  </a:lnTo>
                  <a:lnTo>
                    <a:pt x="730" y="108"/>
                  </a:lnTo>
                  <a:lnTo>
                    <a:pt x="778" y="88"/>
                  </a:lnTo>
                  <a:lnTo>
                    <a:pt x="827" y="70"/>
                  </a:lnTo>
                  <a:lnTo>
                    <a:pt x="878" y="54"/>
                  </a:lnTo>
                  <a:lnTo>
                    <a:pt x="929" y="39"/>
                  </a:lnTo>
                  <a:lnTo>
                    <a:pt x="980" y="28"/>
                  </a:lnTo>
                  <a:lnTo>
                    <a:pt x="1033" y="17"/>
                  </a:lnTo>
                  <a:lnTo>
                    <a:pt x="1086" y="9"/>
                  </a:lnTo>
                  <a:lnTo>
                    <a:pt x="1139" y="4"/>
                  </a:lnTo>
                  <a:lnTo>
                    <a:pt x="1194" y="1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83" y="0"/>
                  </a:lnTo>
                  <a:lnTo>
                    <a:pt x="1316" y="1"/>
                  </a:lnTo>
                  <a:lnTo>
                    <a:pt x="1351" y="4"/>
                  </a:lnTo>
                  <a:lnTo>
                    <a:pt x="1386" y="7"/>
                  </a:lnTo>
                  <a:lnTo>
                    <a:pt x="1419" y="11"/>
                  </a:lnTo>
                  <a:lnTo>
                    <a:pt x="1453" y="15"/>
                  </a:lnTo>
                  <a:lnTo>
                    <a:pt x="1486" y="22"/>
                  </a:lnTo>
                  <a:lnTo>
                    <a:pt x="1520" y="28"/>
                  </a:lnTo>
                  <a:lnTo>
                    <a:pt x="1552" y="36"/>
                  </a:lnTo>
                  <a:lnTo>
                    <a:pt x="1586" y="44"/>
                  </a:lnTo>
                  <a:lnTo>
                    <a:pt x="1618" y="54"/>
                  </a:lnTo>
                  <a:lnTo>
                    <a:pt x="1650" y="63"/>
                  </a:lnTo>
                  <a:lnTo>
                    <a:pt x="1682" y="75"/>
                  </a:lnTo>
                  <a:lnTo>
                    <a:pt x="1713" y="86"/>
                  </a:lnTo>
                  <a:lnTo>
                    <a:pt x="1745" y="99"/>
                  </a:lnTo>
                  <a:lnTo>
                    <a:pt x="1776" y="112"/>
                  </a:lnTo>
                  <a:lnTo>
                    <a:pt x="1807" y="127"/>
                  </a:lnTo>
                  <a:lnTo>
                    <a:pt x="1836" y="142"/>
                  </a:lnTo>
                  <a:lnTo>
                    <a:pt x="1866" y="158"/>
                  </a:lnTo>
                  <a:lnTo>
                    <a:pt x="1896" y="175"/>
                  </a:lnTo>
                  <a:lnTo>
                    <a:pt x="1925" y="192"/>
                  </a:lnTo>
                  <a:lnTo>
                    <a:pt x="1953" y="211"/>
                  </a:lnTo>
                  <a:lnTo>
                    <a:pt x="1982" y="229"/>
                  </a:lnTo>
                  <a:lnTo>
                    <a:pt x="2009" y="249"/>
                  </a:lnTo>
                  <a:lnTo>
                    <a:pt x="2036" y="269"/>
                  </a:lnTo>
                  <a:lnTo>
                    <a:pt x="2062" y="291"/>
                  </a:lnTo>
                  <a:lnTo>
                    <a:pt x="2088" y="313"/>
                  </a:lnTo>
                  <a:lnTo>
                    <a:pt x="2113" y="335"/>
                  </a:lnTo>
                  <a:lnTo>
                    <a:pt x="2139" y="359"/>
                  </a:lnTo>
                  <a:lnTo>
                    <a:pt x="2163" y="383"/>
                  </a:lnTo>
                  <a:lnTo>
                    <a:pt x="2187" y="408"/>
                  </a:lnTo>
                  <a:lnTo>
                    <a:pt x="2210" y="433"/>
                  </a:lnTo>
                  <a:lnTo>
                    <a:pt x="2210" y="433"/>
                  </a:lnTo>
                  <a:lnTo>
                    <a:pt x="2218" y="445"/>
                  </a:lnTo>
                  <a:lnTo>
                    <a:pt x="2227" y="456"/>
                  </a:lnTo>
                  <a:lnTo>
                    <a:pt x="2233" y="469"/>
                  </a:lnTo>
                  <a:lnTo>
                    <a:pt x="2238" y="482"/>
                  </a:lnTo>
                  <a:lnTo>
                    <a:pt x="2241" y="495"/>
                  </a:lnTo>
                  <a:lnTo>
                    <a:pt x="2243" y="509"/>
                  </a:lnTo>
                  <a:lnTo>
                    <a:pt x="2244" y="522"/>
                  </a:lnTo>
                  <a:lnTo>
                    <a:pt x="2244" y="536"/>
                  </a:lnTo>
                  <a:lnTo>
                    <a:pt x="2243" y="549"/>
                  </a:lnTo>
                  <a:lnTo>
                    <a:pt x="2240" y="563"/>
                  </a:lnTo>
                  <a:lnTo>
                    <a:pt x="2236" y="576"/>
                  </a:lnTo>
                  <a:lnTo>
                    <a:pt x="2231" y="589"/>
                  </a:lnTo>
                  <a:lnTo>
                    <a:pt x="2225" y="600"/>
                  </a:lnTo>
                  <a:lnTo>
                    <a:pt x="2216" y="612"/>
                  </a:lnTo>
                  <a:lnTo>
                    <a:pt x="2207" y="623"/>
                  </a:lnTo>
                  <a:lnTo>
                    <a:pt x="2196" y="634"/>
                  </a:lnTo>
                  <a:lnTo>
                    <a:pt x="2196" y="634"/>
                  </a:lnTo>
                  <a:lnTo>
                    <a:pt x="2185" y="642"/>
                  </a:lnTo>
                  <a:lnTo>
                    <a:pt x="2173" y="651"/>
                  </a:lnTo>
                  <a:lnTo>
                    <a:pt x="2161" y="657"/>
                  </a:lnTo>
                  <a:lnTo>
                    <a:pt x="2148" y="661"/>
                  </a:lnTo>
                  <a:lnTo>
                    <a:pt x="2134" y="665"/>
                  </a:lnTo>
                  <a:lnTo>
                    <a:pt x="2121" y="667"/>
                  </a:lnTo>
                  <a:lnTo>
                    <a:pt x="2107" y="668"/>
                  </a:lnTo>
                  <a:lnTo>
                    <a:pt x="2094" y="668"/>
                  </a:lnTo>
                  <a:lnTo>
                    <a:pt x="2080" y="667"/>
                  </a:lnTo>
                  <a:lnTo>
                    <a:pt x="2066" y="664"/>
                  </a:lnTo>
                  <a:lnTo>
                    <a:pt x="2054" y="660"/>
                  </a:lnTo>
                  <a:lnTo>
                    <a:pt x="2041" y="655"/>
                  </a:lnTo>
                  <a:lnTo>
                    <a:pt x="2029" y="649"/>
                  </a:lnTo>
                  <a:lnTo>
                    <a:pt x="2017" y="640"/>
                  </a:lnTo>
                  <a:lnTo>
                    <a:pt x="2006" y="631"/>
                  </a:lnTo>
                  <a:lnTo>
                    <a:pt x="1996" y="620"/>
                  </a:lnTo>
                  <a:lnTo>
                    <a:pt x="1996" y="620"/>
                  </a:lnTo>
                  <a:lnTo>
                    <a:pt x="1978" y="600"/>
                  </a:lnTo>
                  <a:lnTo>
                    <a:pt x="1960" y="582"/>
                  </a:lnTo>
                  <a:lnTo>
                    <a:pt x="1941" y="563"/>
                  </a:lnTo>
                  <a:lnTo>
                    <a:pt x="1921" y="544"/>
                  </a:lnTo>
                  <a:lnTo>
                    <a:pt x="1902" y="527"/>
                  </a:lnTo>
                  <a:lnTo>
                    <a:pt x="1881" y="510"/>
                  </a:lnTo>
                  <a:lnTo>
                    <a:pt x="1861" y="493"/>
                  </a:lnTo>
                  <a:lnTo>
                    <a:pt x="1840" y="477"/>
                  </a:lnTo>
                  <a:lnTo>
                    <a:pt x="1818" y="461"/>
                  </a:lnTo>
                  <a:lnTo>
                    <a:pt x="1796" y="447"/>
                  </a:lnTo>
                  <a:lnTo>
                    <a:pt x="1774" y="433"/>
                  </a:lnTo>
                  <a:lnTo>
                    <a:pt x="1752" y="420"/>
                  </a:lnTo>
                  <a:lnTo>
                    <a:pt x="1729" y="406"/>
                  </a:lnTo>
                  <a:lnTo>
                    <a:pt x="1706" y="395"/>
                  </a:lnTo>
                  <a:lnTo>
                    <a:pt x="1682" y="382"/>
                  </a:lnTo>
                  <a:lnTo>
                    <a:pt x="1659" y="372"/>
                  </a:lnTo>
                  <a:lnTo>
                    <a:pt x="1635" y="361"/>
                  </a:lnTo>
                  <a:lnTo>
                    <a:pt x="1610" y="351"/>
                  </a:lnTo>
                  <a:lnTo>
                    <a:pt x="1586" y="341"/>
                  </a:lnTo>
                  <a:lnTo>
                    <a:pt x="1560" y="333"/>
                  </a:lnTo>
                  <a:lnTo>
                    <a:pt x="1535" y="326"/>
                  </a:lnTo>
                  <a:lnTo>
                    <a:pt x="1510" y="318"/>
                  </a:lnTo>
                  <a:lnTo>
                    <a:pt x="1485" y="311"/>
                  </a:lnTo>
                  <a:lnTo>
                    <a:pt x="1459" y="306"/>
                  </a:lnTo>
                  <a:lnTo>
                    <a:pt x="1434" y="301"/>
                  </a:lnTo>
                  <a:lnTo>
                    <a:pt x="1408" y="295"/>
                  </a:lnTo>
                  <a:lnTo>
                    <a:pt x="1381" y="292"/>
                  </a:lnTo>
                  <a:lnTo>
                    <a:pt x="1355" y="289"/>
                  </a:lnTo>
                  <a:lnTo>
                    <a:pt x="1328" y="286"/>
                  </a:lnTo>
                  <a:lnTo>
                    <a:pt x="1302" y="285"/>
                  </a:lnTo>
                  <a:lnTo>
                    <a:pt x="1275" y="284"/>
                  </a:lnTo>
                  <a:lnTo>
                    <a:pt x="1248" y="283"/>
                  </a:lnTo>
                  <a:lnTo>
                    <a:pt x="1248" y="283"/>
                  </a:lnTo>
                  <a:lnTo>
                    <a:pt x="1206" y="284"/>
                  </a:lnTo>
                  <a:lnTo>
                    <a:pt x="1166" y="286"/>
                  </a:lnTo>
                  <a:lnTo>
                    <a:pt x="1125" y="290"/>
                  </a:lnTo>
                  <a:lnTo>
                    <a:pt x="1084" y="296"/>
                  </a:lnTo>
                  <a:lnTo>
                    <a:pt x="1044" y="304"/>
                  </a:lnTo>
                  <a:lnTo>
                    <a:pt x="1005" y="313"/>
                  </a:lnTo>
                  <a:lnTo>
                    <a:pt x="967" y="324"/>
                  </a:lnTo>
                  <a:lnTo>
                    <a:pt x="928" y="335"/>
                  </a:lnTo>
                  <a:lnTo>
                    <a:pt x="890" y="349"/>
                  </a:lnTo>
                  <a:lnTo>
                    <a:pt x="854" y="364"/>
                  </a:lnTo>
                  <a:lnTo>
                    <a:pt x="818" y="380"/>
                  </a:lnTo>
                  <a:lnTo>
                    <a:pt x="782" y="398"/>
                  </a:lnTo>
                  <a:lnTo>
                    <a:pt x="748" y="418"/>
                  </a:lnTo>
                  <a:lnTo>
                    <a:pt x="714" y="437"/>
                  </a:lnTo>
                  <a:lnTo>
                    <a:pt x="681" y="459"/>
                  </a:lnTo>
                  <a:lnTo>
                    <a:pt x="649" y="482"/>
                  </a:lnTo>
                  <a:lnTo>
                    <a:pt x="618" y="506"/>
                  </a:lnTo>
                  <a:lnTo>
                    <a:pt x="588" y="533"/>
                  </a:lnTo>
                  <a:lnTo>
                    <a:pt x="558" y="559"/>
                  </a:lnTo>
                  <a:lnTo>
                    <a:pt x="531" y="587"/>
                  </a:lnTo>
                  <a:lnTo>
                    <a:pt x="504" y="616"/>
                  </a:lnTo>
                  <a:lnTo>
                    <a:pt x="479" y="646"/>
                  </a:lnTo>
                  <a:lnTo>
                    <a:pt x="453" y="677"/>
                  </a:lnTo>
                  <a:lnTo>
                    <a:pt x="430" y="709"/>
                  </a:lnTo>
                  <a:lnTo>
                    <a:pt x="408" y="743"/>
                  </a:lnTo>
                  <a:lnTo>
                    <a:pt x="387" y="776"/>
                  </a:lnTo>
                  <a:lnTo>
                    <a:pt x="368" y="812"/>
                  </a:lnTo>
                  <a:lnTo>
                    <a:pt x="350" y="847"/>
                  </a:lnTo>
                  <a:lnTo>
                    <a:pt x="333" y="885"/>
                  </a:lnTo>
                  <a:lnTo>
                    <a:pt x="317" y="922"/>
                  </a:lnTo>
                  <a:lnTo>
                    <a:pt x="304" y="961"/>
                  </a:lnTo>
                  <a:lnTo>
                    <a:pt x="292" y="1000"/>
                  </a:lnTo>
                  <a:lnTo>
                    <a:pt x="2338" y="1000"/>
                  </a:lnTo>
                  <a:lnTo>
                    <a:pt x="2338" y="1000"/>
                  </a:lnTo>
                  <a:lnTo>
                    <a:pt x="2352" y="1001"/>
                  </a:lnTo>
                  <a:lnTo>
                    <a:pt x="2367" y="1003"/>
                  </a:lnTo>
                  <a:lnTo>
                    <a:pt x="2381" y="1006"/>
                  </a:lnTo>
                  <a:lnTo>
                    <a:pt x="2393" y="1011"/>
                  </a:lnTo>
                  <a:lnTo>
                    <a:pt x="2406" y="1017"/>
                  </a:lnTo>
                  <a:lnTo>
                    <a:pt x="2417" y="1025"/>
                  </a:lnTo>
                  <a:lnTo>
                    <a:pt x="2429" y="1032"/>
                  </a:lnTo>
                  <a:lnTo>
                    <a:pt x="2438" y="1042"/>
                  </a:lnTo>
                  <a:lnTo>
                    <a:pt x="2448" y="1052"/>
                  </a:lnTo>
                  <a:lnTo>
                    <a:pt x="2456" y="1062"/>
                  </a:lnTo>
                  <a:lnTo>
                    <a:pt x="2463" y="1074"/>
                  </a:lnTo>
                  <a:lnTo>
                    <a:pt x="2469" y="1086"/>
                  </a:lnTo>
                  <a:lnTo>
                    <a:pt x="2474" y="1100"/>
                  </a:lnTo>
                  <a:lnTo>
                    <a:pt x="2477" y="1114"/>
                  </a:lnTo>
                  <a:lnTo>
                    <a:pt x="2479" y="1127"/>
                  </a:lnTo>
                  <a:lnTo>
                    <a:pt x="2480" y="1142"/>
                  </a:lnTo>
                  <a:lnTo>
                    <a:pt x="2480" y="1142"/>
                  </a:lnTo>
                  <a:lnTo>
                    <a:pt x="2479" y="1156"/>
                  </a:lnTo>
                  <a:lnTo>
                    <a:pt x="2477" y="1170"/>
                  </a:lnTo>
                  <a:lnTo>
                    <a:pt x="2474" y="1184"/>
                  </a:lnTo>
                  <a:lnTo>
                    <a:pt x="2469" y="1197"/>
                  </a:lnTo>
                  <a:lnTo>
                    <a:pt x="2463" y="1210"/>
                  </a:lnTo>
                  <a:lnTo>
                    <a:pt x="2456" y="1221"/>
                  </a:lnTo>
                  <a:lnTo>
                    <a:pt x="2448" y="1232"/>
                  </a:lnTo>
                  <a:lnTo>
                    <a:pt x="2438" y="1242"/>
                  </a:lnTo>
                  <a:lnTo>
                    <a:pt x="2429" y="1252"/>
                  </a:lnTo>
                  <a:lnTo>
                    <a:pt x="2417" y="1260"/>
                  </a:lnTo>
                  <a:lnTo>
                    <a:pt x="2406" y="1266"/>
                  </a:lnTo>
                  <a:lnTo>
                    <a:pt x="2393" y="1273"/>
                  </a:lnTo>
                  <a:lnTo>
                    <a:pt x="2381" y="1278"/>
                  </a:lnTo>
                  <a:lnTo>
                    <a:pt x="2367" y="1281"/>
                  </a:lnTo>
                  <a:lnTo>
                    <a:pt x="2352" y="1283"/>
                  </a:lnTo>
                  <a:lnTo>
                    <a:pt x="2338" y="1284"/>
                  </a:lnTo>
                  <a:lnTo>
                    <a:pt x="2338" y="12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9" name="Freeform 294">
            <a:extLst>
              <a:ext uri="{FF2B5EF4-FFF2-40B4-BE49-F238E27FC236}">
                <a16:creationId xmlns:a16="http://schemas.microsoft.com/office/drawing/2014/main" id="{8FA1AA22-0D87-ADC5-FADF-B299EC2E358B}"/>
              </a:ext>
            </a:extLst>
          </p:cNvPr>
          <p:cNvSpPr/>
          <p:nvPr/>
        </p:nvSpPr>
        <p:spPr>
          <a:xfrm>
            <a:off x="9940017" y="992844"/>
            <a:ext cx="274321" cy="348995"/>
          </a:xfrm>
          <a:custGeom>
            <a:avLst/>
            <a:gdLst/>
            <a:ahLst/>
            <a:cxnLst/>
            <a:rect l="0" t="0" r="0" b="0"/>
            <a:pathLst>
              <a:path w="274321" h="348995">
                <a:moveTo>
                  <a:pt x="274321" y="348995"/>
                </a:moveTo>
                <a:lnTo>
                  <a:pt x="185929" y="199262"/>
                </a:lnTo>
                <a:lnTo>
                  <a:pt x="179197" y="44450"/>
                </a:lnTo>
                <a:lnTo>
                  <a:pt x="137160" y="0"/>
                </a:lnTo>
                <a:lnTo>
                  <a:pt x="97156" y="44450"/>
                </a:lnTo>
                <a:lnTo>
                  <a:pt x="88393" y="199262"/>
                </a:lnTo>
                <a:lnTo>
                  <a:pt x="0" y="348995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0" name="Freeform 295">
            <a:extLst>
              <a:ext uri="{FF2B5EF4-FFF2-40B4-BE49-F238E27FC236}">
                <a16:creationId xmlns:a16="http://schemas.microsoft.com/office/drawing/2014/main" id="{BFC4784E-52C2-F093-0BFC-207485BDB8B2}"/>
              </a:ext>
            </a:extLst>
          </p:cNvPr>
          <p:cNvSpPr/>
          <p:nvPr/>
        </p:nvSpPr>
        <p:spPr>
          <a:xfrm>
            <a:off x="9883629" y="1113239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1" name="Freeform 296">
            <a:extLst>
              <a:ext uri="{FF2B5EF4-FFF2-40B4-BE49-F238E27FC236}">
                <a16:creationId xmlns:a16="http://schemas.microsoft.com/office/drawing/2014/main" id="{2147335C-FA0C-0505-AF26-789715C49918}"/>
              </a:ext>
            </a:extLst>
          </p:cNvPr>
          <p:cNvSpPr/>
          <p:nvPr/>
        </p:nvSpPr>
        <p:spPr>
          <a:xfrm>
            <a:off x="9883629" y="1343363"/>
            <a:ext cx="56388" cy="0"/>
          </a:xfrm>
          <a:custGeom>
            <a:avLst/>
            <a:gdLst/>
            <a:ahLst/>
            <a:cxnLst/>
            <a:rect l="0" t="0" r="0" b="0"/>
            <a:pathLst>
              <a:path w="56388">
                <a:moveTo>
                  <a:pt x="0" y="0"/>
                </a:moveTo>
                <a:lnTo>
                  <a:pt x="56388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2" name="Freeform 297">
            <a:extLst>
              <a:ext uri="{FF2B5EF4-FFF2-40B4-BE49-F238E27FC236}">
                <a16:creationId xmlns:a16="http://schemas.microsoft.com/office/drawing/2014/main" id="{FE68003B-A2B7-EF00-0840-6FE36035004D}"/>
              </a:ext>
            </a:extLst>
          </p:cNvPr>
          <p:cNvSpPr/>
          <p:nvPr/>
        </p:nvSpPr>
        <p:spPr>
          <a:xfrm>
            <a:off x="10214338" y="1343363"/>
            <a:ext cx="56387" cy="0"/>
          </a:xfrm>
          <a:custGeom>
            <a:avLst/>
            <a:gdLst/>
            <a:ahLst/>
            <a:cxnLst/>
            <a:rect l="0" t="0" r="0" b="0"/>
            <a:pathLst>
              <a:path w="56387">
                <a:moveTo>
                  <a:pt x="0" y="0"/>
                </a:moveTo>
                <a:lnTo>
                  <a:pt x="56387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3" name="Freeform 298">
            <a:extLst>
              <a:ext uri="{FF2B5EF4-FFF2-40B4-BE49-F238E27FC236}">
                <a16:creationId xmlns:a16="http://schemas.microsoft.com/office/drawing/2014/main" id="{1F4B15B0-7E7A-B464-53B1-67EC81B8F34D}"/>
              </a:ext>
            </a:extLst>
          </p:cNvPr>
          <p:cNvSpPr/>
          <p:nvPr/>
        </p:nvSpPr>
        <p:spPr>
          <a:xfrm>
            <a:off x="9883629" y="1037039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4" name="Freeform 299">
            <a:extLst>
              <a:ext uri="{FF2B5EF4-FFF2-40B4-BE49-F238E27FC236}">
                <a16:creationId xmlns:a16="http://schemas.microsoft.com/office/drawing/2014/main" id="{2130E8E9-A2FD-0E54-0B3F-3E39FB4F3602}"/>
              </a:ext>
            </a:extLst>
          </p:cNvPr>
          <p:cNvSpPr/>
          <p:nvPr/>
        </p:nvSpPr>
        <p:spPr>
          <a:xfrm>
            <a:off x="10272250" y="1113239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5" name="Freeform 300">
            <a:extLst>
              <a:ext uri="{FF2B5EF4-FFF2-40B4-BE49-F238E27FC236}">
                <a16:creationId xmlns:a16="http://schemas.microsoft.com/office/drawing/2014/main" id="{4E4D8B9E-D2F1-8357-12A3-3EFBBB434816}"/>
              </a:ext>
            </a:extLst>
          </p:cNvPr>
          <p:cNvSpPr/>
          <p:nvPr/>
        </p:nvSpPr>
        <p:spPr>
          <a:xfrm>
            <a:off x="10272250" y="1037039"/>
            <a:ext cx="0" cy="15241"/>
          </a:xfrm>
          <a:custGeom>
            <a:avLst/>
            <a:gdLst/>
            <a:ahLst/>
            <a:cxnLst/>
            <a:rect l="0" t="0" r="0" b="0"/>
            <a:pathLst>
              <a:path h="15241">
                <a:moveTo>
                  <a:pt x="0" y="1524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6" name="Freeform 301">
            <a:extLst>
              <a:ext uri="{FF2B5EF4-FFF2-40B4-BE49-F238E27FC236}">
                <a16:creationId xmlns:a16="http://schemas.microsoft.com/office/drawing/2014/main" id="{9A7EA94C-E51B-9D71-A527-0B7C49F2C124}"/>
              </a:ext>
            </a:extLst>
          </p:cNvPr>
          <p:cNvSpPr/>
          <p:nvPr/>
        </p:nvSpPr>
        <p:spPr>
          <a:xfrm>
            <a:off x="10037553" y="1037039"/>
            <a:ext cx="245364" cy="76200"/>
          </a:xfrm>
          <a:custGeom>
            <a:avLst/>
            <a:gdLst/>
            <a:ahLst/>
            <a:cxnLst/>
            <a:rect l="0" t="0" r="0" b="0"/>
            <a:pathLst>
              <a:path w="245364" h="76200">
                <a:moveTo>
                  <a:pt x="0" y="0"/>
                </a:moveTo>
                <a:lnTo>
                  <a:pt x="85090" y="76200"/>
                </a:lnTo>
                <a:lnTo>
                  <a:pt x="245364" y="7620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7" name="Freeform 302">
            <a:extLst>
              <a:ext uri="{FF2B5EF4-FFF2-40B4-BE49-F238E27FC236}">
                <a16:creationId xmlns:a16="http://schemas.microsoft.com/office/drawing/2014/main" id="{BD13283C-AFB7-E1E8-22FF-EE1376D72F82}"/>
              </a:ext>
            </a:extLst>
          </p:cNvPr>
          <p:cNvSpPr/>
          <p:nvPr/>
        </p:nvSpPr>
        <p:spPr>
          <a:xfrm>
            <a:off x="9872962" y="1037039"/>
            <a:ext cx="245363" cy="76200"/>
          </a:xfrm>
          <a:custGeom>
            <a:avLst/>
            <a:gdLst/>
            <a:ahLst/>
            <a:cxnLst/>
            <a:rect l="0" t="0" r="0" b="0"/>
            <a:pathLst>
              <a:path w="245363" h="76200">
                <a:moveTo>
                  <a:pt x="245363" y="0"/>
                </a:moveTo>
                <a:lnTo>
                  <a:pt x="159130" y="76200"/>
                </a:lnTo>
                <a:lnTo>
                  <a:pt x="0" y="7620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8" name="Freeform 303">
            <a:extLst>
              <a:ext uri="{FF2B5EF4-FFF2-40B4-BE49-F238E27FC236}">
                <a16:creationId xmlns:a16="http://schemas.microsoft.com/office/drawing/2014/main" id="{44DED7D3-2C2C-C197-48F7-14DB1BCAD74F}"/>
              </a:ext>
            </a:extLst>
          </p:cNvPr>
          <p:cNvSpPr/>
          <p:nvPr/>
        </p:nvSpPr>
        <p:spPr>
          <a:xfrm>
            <a:off x="10032982" y="1122383"/>
            <a:ext cx="92964" cy="70105"/>
          </a:xfrm>
          <a:custGeom>
            <a:avLst/>
            <a:gdLst/>
            <a:ahLst/>
            <a:cxnLst/>
            <a:rect l="0" t="0" r="0" b="0"/>
            <a:pathLst>
              <a:path w="92964" h="70105">
                <a:moveTo>
                  <a:pt x="92964" y="70105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9" name="Freeform 304">
            <a:extLst>
              <a:ext uri="{FF2B5EF4-FFF2-40B4-BE49-F238E27FC236}">
                <a16:creationId xmlns:a16="http://schemas.microsoft.com/office/drawing/2014/main" id="{27229E42-89A6-DA76-2F19-CE33E0CC725E}"/>
              </a:ext>
            </a:extLst>
          </p:cNvPr>
          <p:cNvSpPr/>
          <p:nvPr/>
        </p:nvSpPr>
        <p:spPr>
          <a:xfrm>
            <a:off x="10028410" y="1122383"/>
            <a:ext cx="94488" cy="70105"/>
          </a:xfrm>
          <a:custGeom>
            <a:avLst/>
            <a:gdLst/>
            <a:ahLst/>
            <a:cxnLst/>
            <a:rect l="0" t="0" r="0" b="0"/>
            <a:pathLst>
              <a:path w="94488" h="70105">
                <a:moveTo>
                  <a:pt x="94488" y="0"/>
                </a:moveTo>
                <a:lnTo>
                  <a:pt x="0" y="70105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0" name="Freeform 305">
            <a:extLst>
              <a:ext uri="{FF2B5EF4-FFF2-40B4-BE49-F238E27FC236}">
                <a16:creationId xmlns:a16="http://schemas.microsoft.com/office/drawing/2014/main" id="{EB255733-B8BA-F4C9-4883-B749EEC0C09E}"/>
              </a:ext>
            </a:extLst>
          </p:cNvPr>
          <p:cNvSpPr/>
          <p:nvPr/>
        </p:nvSpPr>
        <p:spPr>
          <a:xfrm>
            <a:off x="10028410" y="1192488"/>
            <a:ext cx="185928" cy="149351"/>
          </a:xfrm>
          <a:custGeom>
            <a:avLst/>
            <a:gdLst/>
            <a:ahLst/>
            <a:cxnLst/>
            <a:rect l="0" t="0" r="0" b="0"/>
            <a:pathLst>
              <a:path w="185928" h="149351">
                <a:moveTo>
                  <a:pt x="185928" y="149351"/>
                </a:move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1" name="Freeform 306">
            <a:extLst>
              <a:ext uri="{FF2B5EF4-FFF2-40B4-BE49-F238E27FC236}">
                <a16:creationId xmlns:a16="http://schemas.microsoft.com/office/drawing/2014/main" id="{B896FB50-9763-C775-9DA3-A0FACE73B875}"/>
              </a:ext>
            </a:extLst>
          </p:cNvPr>
          <p:cNvSpPr/>
          <p:nvPr/>
        </p:nvSpPr>
        <p:spPr>
          <a:xfrm>
            <a:off x="9940017" y="1192488"/>
            <a:ext cx="185929" cy="149351"/>
          </a:xfrm>
          <a:custGeom>
            <a:avLst/>
            <a:gdLst/>
            <a:ahLst/>
            <a:cxnLst/>
            <a:rect l="0" t="0" r="0" b="0"/>
            <a:pathLst>
              <a:path w="185929" h="149351">
                <a:moveTo>
                  <a:pt x="185929" y="0"/>
                </a:moveTo>
                <a:lnTo>
                  <a:pt x="0" y="149351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2" name="Freeform 307">
            <a:extLst>
              <a:ext uri="{FF2B5EF4-FFF2-40B4-BE49-F238E27FC236}">
                <a16:creationId xmlns:a16="http://schemas.microsoft.com/office/drawing/2014/main" id="{5BE997A7-5EEB-03B6-535C-C5DA6EB30FEE}"/>
              </a:ext>
            </a:extLst>
          </p:cNvPr>
          <p:cNvSpPr/>
          <p:nvPr/>
        </p:nvSpPr>
        <p:spPr>
          <a:xfrm>
            <a:off x="9940017" y="1296500"/>
            <a:ext cx="274321" cy="45339"/>
          </a:xfrm>
          <a:custGeom>
            <a:avLst/>
            <a:gdLst/>
            <a:ahLst/>
            <a:cxnLst/>
            <a:rect l="0" t="0" r="0" b="0"/>
            <a:pathLst>
              <a:path w="274321" h="45339">
                <a:moveTo>
                  <a:pt x="274321" y="45339"/>
                </a:moveTo>
                <a:cubicBezTo>
                  <a:pt x="245365" y="28702"/>
                  <a:pt x="217044" y="17781"/>
                  <a:pt x="193803" y="10795"/>
                </a:cubicBezTo>
                <a:cubicBezTo>
                  <a:pt x="157481" y="0"/>
                  <a:pt x="116841" y="0"/>
                  <a:pt x="80519" y="10795"/>
                </a:cubicBezTo>
                <a:cubicBezTo>
                  <a:pt x="57150" y="17781"/>
                  <a:pt x="28957" y="28702"/>
                  <a:pt x="0" y="45339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3" name="Freeform 308">
            <a:extLst>
              <a:ext uri="{FF2B5EF4-FFF2-40B4-BE49-F238E27FC236}">
                <a16:creationId xmlns:a16="http://schemas.microsoft.com/office/drawing/2014/main" id="{D024A2E0-095C-8A81-1EBD-C568852976B2}"/>
              </a:ext>
            </a:extLst>
          </p:cNvPr>
          <p:cNvSpPr/>
          <p:nvPr/>
        </p:nvSpPr>
        <p:spPr>
          <a:xfrm>
            <a:off x="9872962" y="1037039"/>
            <a:ext cx="164591" cy="0"/>
          </a:xfrm>
          <a:custGeom>
            <a:avLst/>
            <a:gdLst/>
            <a:ahLst/>
            <a:cxnLst/>
            <a:rect l="0" t="0" r="0" b="0"/>
            <a:pathLst>
              <a:path w="164591">
                <a:moveTo>
                  <a:pt x="0" y="0"/>
                </a:moveTo>
                <a:lnTo>
                  <a:pt x="164591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4" name="Freeform 309">
            <a:extLst>
              <a:ext uri="{FF2B5EF4-FFF2-40B4-BE49-F238E27FC236}">
                <a16:creationId xmlns:a16="http://schemas.microsoft.com/office/drawing/2014/main" id="{C8DFE784-ADFF-84E2-22F7-7A666AD77A83}"/>
              </a:ext>
            </a:extLst>
          </p:cNvPr>
          <p:cNvSpPr/>
          <p:nvPr/>
        </p:nvSpPr>
        <p:spPr>
          <a:xfrm>
            <a:off x="10118325" y="1037039"/>
            <a:ext cx="164592" cy="0"/>
          </a:xfrm>
          <a:custGeom>
            <a:avLst/>
            <a:gdLst/>
            <a:ahLst/>
            <a:cxnLst/>
            <a:rect l="0" t="0" r="0" b="0"/>
            <a:pathLst>
              <a:path w="164592">
                <a:moveTo>
                  <a:pt x="0" y="0"/>
                </a:moveTo>
                <a:lnTo>
                  <a:pt x="164592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5" name="Freeform 310">
            <a:extLst>
              <a:ext uri="{FF2B5EF4-FFF2-40B4-BE49-F238E27FC236}">
                <a16:creationId xmlns:a16="http://schemas.microsoft.com/office/drawing/2014/main" id="{E1653D25-9A5B-7B3C-BA86-EE26C72EC4BE}"/>
              </a:ext>
            </a:extLst>
          </p:cNvPr>
          <p:cNvSpPr/>
          <p:nvPr/>
        </p:nvSpPr>
        <p:spPr>
          <a:xfrm>
            <a:off x="4997937" y="4928967"/>
            <a:ext cx="345947" cy="249936"/>
          </a:xfrm>
          <a:custGeom>
            <a:avLst/>
            <a:gdLst/>
            <a:ahLst/>
            <a:cxnLst/>
            <a:rect l="0" t="0" r="0" b="0"/>
            <a:pathLst>
              <a:path w="345947" h="249936">
                <a:moveTo>
                  <a:pt x="345947" y="0"/>
                </a:moveTo>
                <a:lnTo>
                  <a:pt x="345947" y="249936"/>
                </a:lnTo>
                <a:lnTo>
                  <a:pt x="0" y="249936"/>
                </a:ln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6" name="Freeform 311">
            <a:extLst>
              <a:ext uri="{FF2B5EF4-FFF2-40B4-BE49-F238E27FC236}">
                <a16:creationId xmlns:a16="http://schemas.microsoft.com/office/drawing/2014/main" id="{2E7E2FBF-4ADF-1CA5-62CD-704234A01A38}"/>
              </a:ext>
            </a:extLst>
          </p:cNvPr>
          <p:cNvSpPr/>
          <p:nvPr/>
        </p:nvSpPr>
        <p:spPr>
          <a:xfrm>
            <a:off x="5235681" y="4799427"/>
            <a:ext cx="89915" cy="112776"/>
          </a:xfrm>
          <a:custGeom>
            <a:avLst/>
            <a:gdLst/>
            <a:ahLst/>
            <a:cxnLst/>
            <a:rect l="0" t="0" r="0" b="0"/>
            <a:pathLst>
              <a:path w="89915" h="112776">
                <a:moveTo>
                  <a:pt x="89915" y="112776"/>
                </a:moveTo>
                <a:lnTo>
                  <a:pt x="89915" y="0"/>
                </a:lnTo>
                <a:lnTo>
                  <a:pt x="0" y="0"/>
                </a:lnTo>
                <a:lnTo>
                  <a:pt x="0" y="36551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7" name="Freeform 312">
            <a:extLst>
              <a:ext uri="{FF2B5EF4-FFF2-40B4-BE49-F238E27FC236}">
                <a16:creationId xmlns:a16="http://schemas.microsoft.com/office/drawing/2014/main" id="{067BE379-D9B0-C9D8-7695-D4C37F6CDB06}"/>
              </a:ext>
            </a:extLst>
          </p:cNvPr>
          <p:cNvSpPr/>
          <p:nvPr/>
        </p:nvSpPr>
        <p:spPr>
          <a:xfrm>
            <a:off x="4962884" y="4781139"/>
            <a:ext cx="417577" cy="178308"/>
          </a:xfrm>
          <a:custGeom>
            <a:avLst/>
            <a:gdLst/>
            <a:ahLst/>
            <a:cxnLst/>
            <a:rect l="0" t="0" r="0" b="0"/>
            <a:pathLst>
              <a:path w="417577" h="178308">
                <a:moveTo>
                  <a:pt x="0" y="178308"/>
                </a:moveTo>
                <a:lnTo>
                  <a:pt x="208789" y="0"/>
                </a:lnTo>
                <a:lnTo>
                  <a:pt x="417577" y="178308"/>
                </a:ln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8" name="Freeform 313">
            <a:extLst>
              <a:ext uri="{FF2B5EF4-FFF2-40B4-BE49-F238E27FC236}">
                <a16:creationId xmlns:a16="http://schemas.microsoft.com/office/drawing/2014/main" id="{90FFBC84-514B-A972-9437-BB3879DDEAAA}"/>
              </a:ext>
            </a:extLst>
          </p:cNvPr>
          <p:cNvSpPr/>
          <p:nvPr/>
        </p:nvSpPr>
        <p:spPr>
          <a:xfrm>
            <a:off x="5153131" y="5002119"/>
            <a:ext cx="93218" cy="130188"/>
          </a:xfrm>
          <a:custGeom>
            <a:avLst/>
            <a:gdLst/>
            <a:ahLst/>
            <a:cxnLst/>
            <a:rect l="0" t="0" r="0" b="0"/>
            <a:pathLst>
              <a:path w="93218" h="130188">
                <a:moveTo>
                  <a:pt x="93218" y="0"/>
                </a:moveTo>
                <a:cubicBezTo>
                  <a:pt x="93218" y="0"/>
                  <a:pt x="69088" y="15355"/>
                  <a:pt x="43942" y="21057"/>
                </a:cubicBezTo>
                <a:cubicBezTo>
                  <a:pt x="18923" y="26759"/>
                  <a:pt x="2413" y="55144"/>
                  <a:pt x="2413" y="55144"/>
                </a:cubicBezTo>
                <a:cubicBezTo>
                  <a:pt x="2413" y="55144"/>
                  <a:pt x="0" y="78499"/>
                  <a:pt x="4571" y="104356"/>
                </a:cubicBezTo>
                <a:cubicBezTo>
                  <a:pt x="9144" y="130188"/>
                  <a:pt x="6984" y="126276"/>
                  <a:pt x="6984" y="126276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9" name="Freeform 314">
            <a:extLst>
              <a:ext uri="{FF2B5EF4-FFF2-40B4-BE49-F238E27FC236}">
                <a16:creationId xmlns:a16="http://schemas.microsoft.com/office/drawing/2014/main" id="{733136BC-5184-7E82-16A4-7802E1EF8332}"/>
              </a:ext>
            </a:extLst>
          </p:cNvPr>
          <p:cNvSpPr/>
          <p:nvPr/>
        </p:nvSpPr>
        <p:spPr>
          <a:xfrm>
            <a:off x="5057373" y="4991870"/>
            <a:ext cx="99059" cy="121527"/>
          </a:xfrm>
          <a:custGeom>
            <a:avLst/>
            <a:gdLst/>
            <a:ahLst/>
            <a:cxnLst/>
            <a:rect l="0" t="0" r="0" b="0"/>
            <a:pathLst>
              <a:path w="99059" h="121527">
                <a:moveTo>
                  <a:pt x="99059" y="44933"/>
                </a:moveTo>
                <a:cubicBezTo>
                  <a:pt x="90170" y="0"/>
                  <a:pt x="0" y="4255"/>
                  <a:pt x="0" y="4255"/>
                </a:cubicBezTo>
                <a:cubicBezTo>
                  <a:pt x="0" y="4255"/>
                  <a:pt x="14604" y="121527"/>
                  <a:pt x="98171" y="64910"/>
                </a:cubicBezTo>
                <a:cubicBezTo>
                  <a:pt x="98171" y="64910"/>
                  <a:pt x="96773" y="56604"/>
                  <a:pt x="99059" y="44933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0" name="Freeform 316">
            <a:extLst>
              <a:ext uri="{FF2B5EF4-FFF2-40B4-BE49-F238E27FC236}">
                <a16:creationId xmlns:a16="http://schemas.microsoft.com/office/drawing/2014/main" id="{ADE2F1D4-1C13-0DAE-48AD-AE49FEFC01B4}"/>
              </a:ext>
            </a:extLst>
          </p:cNvPr>
          <p:cNvSpPr/>
          <p:nvPr/>
        </p:nvSpPr>
        <p:spPr>
          <a:xfrm>
            <a:off x="5101569" y="5031075"/>
            <a:ext cx="53339" cy="25908"/>
          </a:xfrm>
          <a:custGeom>
            <a:avLst/>
            <a:gdLst/>
            <a:ahLst/>
            <a:cxnLst/>
            <a:rect l="0" t="0" r="0" b="0"/>
            <a:pathLst>
              <a:path w="53339" h="25908">
                <a:moveTo>
                  <a:pt x="0" y="0"/>
                </a:moveTo>
                <a:cubicBezTo>
                  <a:pt x="0" y="0"/>
                  <a:pt x="41910" y="8078"/>
                  <a:pt x="53339" y="25908"/>
                </a:cubicBezTo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1" name="Freeform 315">
            <a:extLst>
              <a:ext uri="{FF2B5EF4-FFF2-40B4-BE49-F238E27FC236}">
                <a16:creationId xmlns:a16="http://schemas.microsoft.com/office/drawing/2014/main" id="{25B79FBF-6B0C-D95A-BC54-1DB2FE736728}"/>
              </a:ext>
            </a:extLst>
          </p:cNvPr>
          <p:cNvSpPr/>
          <p:nvPr/>
        </p:nvSpPr>
        <p:spPr>
          <a:xfrm>
            <a:off x="5150590" y="4964627"/>
            <a:ext cx="130556" cy="181331"/>
          </a:xfrm>
          <a:custGeom>
            <a:avLst/>
            <a:gdLst/>
            <a:ahLst/>
            <a:cxnLst/>
            <a:rect l="0" t="0" r="0" b="0"/>
            <a:pathLst>
              <a:path w="130556" h="181331">
                <a:moveTo>
                  <a:pt x="130556" y="0"/>
                </a:moveTo>
                <a:cubicBezTo>
                  <a:pt x="31114" y="5233"/>
                  <a:pt x="7493" y="49175"/>
                  <a:pt x="2286" y="75781"/>
                </a:cubicBezTo>
                <a:cubicBezTo>
                  <a:pt x="0" y="87656"/>
                  <a:pt x="1396" y="96076"/>
                  <a:pt x="1396" y="96076"/>
                </a:cubicBezTo>
                <a:cubicBezTo>
                  <a:pt x="125857" y="181331"/>
                  <a:pt x="130556" y="0"/>
                  <a:pt x="130556" y="0"/>
                </a:cubicBezTo>
                <a:close/>
              </a:path>
            </a:pathLst>
          </a:custGeom>
          <a:noFill/>
          <a:ln w="19050" cap="rnd" cmpd="sng">
            <a:solidFill>
              <a:srgbClr val="005F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2" name="Datumsplatzhalter 71">
            <a:extLst>
              <a:ext uri="{FF2B5EF4-FFF2-40B4-BE49-F238E27FC236}">
                <a16:creationId xmlns:a16="http://schemas.microsoft.com/office/drawing/2014/main" id="{FAC9F0C9-4342-839C-5273-92D50F1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B989-251C-45BC-A887-A39F9DA1A90D}" type="datetime1">
              <a:rPr lang="de-DE" smtClean="0"/>
              <a:t>17.04.2024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805196-8037-B01D-7995-31057212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96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32E55-2FD4-9438-FD61-0F855967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" y="-4021"/>
            <a:ext cx="12190096" cy="836613"/>
          </a:xfrm>
        </p:spPr>
        <p:txBody>
          <a:bodyPr/>
          <a:lstStyle/>
          <a:p>
            <a:pPr algn="ctr"/>
            <a:r>
              <a:rPr lang="de-DE" sz="3200" b="1">
                <a:solidFill>
                  <a:srgbClr val="73B632"/>
                </a:solidFill>
                <a:ea typeface="+mn-ea"/>
              </a:rPr>
              <a:t>Wichtige Mehrwerte für Kommunen</a:t>
            </a:r>
          </a:p>
        </p:txBody>
      </p:sp>
      <p:graphicFrame>
        <p:nvGraphicFramePr>
          <p:cNvPr id="21" name="Inhaltsplatzhalter 2">
            <a:extLst>
              <a:ext uri="{FF2B5EF4-FFF2-40B4-BE49-F238E27FC236}">
                <a16:creationId xmlns:a16="http://schemas.microsoft.com/office/drawing/2014/main" id="{EE82959B-6EF6-B973-7F44-AB96B5924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233173"/>
              </p:ext>
            </p:extLst>
          </p:nvPr>
        </p:nvGraphicFramePr>
        <p:xfrm>
          <a:off x="962308" y="1572882"/>
          <a:ext cx="10179413" cy="3985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BAF94AE-433E-643E-B414-0C0BD008D03D}"/>
              </a:ext>
            </a:extLst>
          </p:cNvPr>
          <p:cNvGrpSpPr/>
          <p:nvPr/>
        </p:nvGrpSpPr>
        <p:grpSpPr>
          <a:xfrm>
            <a:off x="10610560" y="471849"/>
            <a:ext cx="1181638" cy="1152128"/>
            <a:chOff x="3678394" y="4334226"/>
            <a:chExt cx="417577" cy="397764"/>
          </a:xfrm>
        </p:grpSpPr>
        <p:sp>
          <p:nvSpPr>
            <p:cNvPr id="5" name="Freeform 310">
              <a:extLst>
                <a:ext uri="{FF2B5EF4-FFF2-40B4-BE49-F238E27FC236}">
                  <a16:creationId xmlns:a16="http://schemas.microsoft.com/office/drawing/2014/main" id="{224C01CD-D93B-5D6C-D612-23AB39257E68}"/>
                </a:ext>
              </a:extLst>
            </p:cNvPr>
            <p:cNvSpPr/>
            <p:nvPr/>
          </p:nvSpPr>
          <p:spPr>
            <a:xfrm>
              <a:off x="3713447" y="4482054"/>
              <a:ext cx="345947" cy="249936"/>
            </a:xfrm>
            <a:custGeom>
              <a:avLst/>
              <a:gdLst/>
              <a:ahLst/>
              <a:cxnLst/>
              <a:rect l="0" t="0" r="0" b="0"/>
              <a:pathLst>
                <a:path w="345947" h="249936">
                  <a:moveTo>
                    <a:pt x="345947" y="0"/>
                  </a:moveTo>
                  <a:lnTo>
                    <a:pt x="345947" y="249936"/>
                  </a:lnTo>
                  <a:lnTo>
                    <a:pt x="0" y="249936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6" name="Freeform 311">
              <a:extLst>
                <a:ext uri="{FF2B5EF4-FFF2-40B4-BE49-F238E27FC236}">
                  <a16:creationId xmlns:a16="http://schemas.microsoft.com/office/drawing/2014/main" id="{EB378EF0-68B5-1F5D-D5A7-E7938B131B96}"/>
                </a:ext>
              </a:extLst>
            </p:cNvPr>
            <p:cNvSpPr/>
            <p:nvPr/>
          </p:nvSpPr>
          <p:spPr>
            <a:xfrm>
              <a:off x="3951191" y="4352514"/>
              <a:ext cx="89915" cy="112776"/>
            </a:xfrm>
            <a:custGeom>
              <a:avLst/>
              <a:gdLst/>
              <a:ahLst/>
              <a:cxnLst/>
              <a:rect l="0" t="0" r="0" b="0"/>
              <a:pathLst>
                <a:path w="89915" h="112776">
                  <a:moveTo>
                    <a:pt x="89915" y="112776"/>
                  </a:moveTo>
                  <a:lnTo>
                    <a:pt x="89915" y="0"/>
                  </a:lnTo>
                  <a:lnTo>
                    <a:pt x="0" y="0"/>
                  </a:lnTo>
                  <a:lnTo>
                    <a:pt x="0" y="36551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7" name="Freeform 312">
              <a:extLst>
                <a:ext uri="{FF2B5EF4-FFF2-40B4-BE49-F238E27FC236}">
                  <a16:creationId xmlns:a16="http://schemas.microsoft.com/office/drawing/2014/main" id="{281A7409-84B4-0369-36CD-8700AE6E016D}"/>
                </a:ext>
              </a:extLst>
            </p:cNvPr>
            <p:cNvSpPr/>
            <p:nvPr/>
          </p:nvSpPr>
          <p:spPr>
            <a:xfrm>
              <a:off x="3678394" y="4334226"/>
              <a:ext cx="417577" cy="178308"/>
            </a:xfrm>
            <a:custGeom>
              <a:avLst/>
              <a:gdLst/>
              <a:ahLst/>
              <a:cxnLst/>
              <a:rect l="0" t="0" r="0" b="0"/>
              <a:pathLst>
                <a:path w="417577" h="178308">
                  <a:moveTo>
                    <a:pt x="0" y="178308"/>
                  </a:moveTo>
                  <a:lnTo>
                    <a:pt x="208789" y="0"/>
                  </a:lnTo>
                  <a:lnTo>
                    <a:pt x="417577" y="178308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8" name="Freeform 313">
              <a:extLst>
                <a:ext uri="{FF2B5EF4-FFF2-40B4-BE49-F238E27FC236}">
                  <a16:creationId xmlns:a16="http://schemas.microsoft.com/office/drawing/2014/main" id="{88BA7216-5354-A132-360C-8F1360DC00FF}"/>
                </a:ext>
              </a:extLst>
            </p:cNvPr>
            <p:cNvSpPr/>
            <p:nvPr/>
          </p:nvSpPr>
          <p:spPr>
            <a:xfrm>
              <a:off x="3868641" y="4555206"/>
              <a:ext cx="93218" cy="130188"/>
            </a:xfrm>
            <a:custGeom>
              <a:avLst/>
              <a:gdLst/>
              <a:ahLst/>
              <a:cxnLst/>
              <a:rect l="0" t="0" r="0" b="0"/>
              <a:pathLst>
                <a:path w="93218" h="130188">
                  <a:moveTo>
                    <a:pt x="93218" y="0"/>
                  </a:moveTo>
                  <a:cubicBezTo>
                    <a:pt x="93218" y="0"/>
                    <a:pt x="69088" y="15355"/>
                    <a:pt x="43942" y="21057"/>
                  </a:cubicBezTo>
                  <a:cubicBezTo>
                    <a:pt x="18923" y="26759"/>
                    <a:pt x="2413" y="55144"/>
                    <a:pt x="2413" y="55144"/>
                  </a:cubicBezTo>
                  <a:cubicBezTo>
                    <a:pt x="2413" y="55144"/>
                    <a:pt x="0" y="78499"/>
                    <a:pt x="4571" y="104356"/>
                  </a:cubicBezTo>
                  <a:cubicBezTo>
                    <a:pt x="9144" y="130188"/>
                    <a:pt x="6984" y="126276"/>
                    <a:pt x="6984" y="126276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Freeform 314">
              <a:extLst>
                <a:ext uri="{FF2B5EF4-FFF2-40B4-BE49-F238E27FC236}">
                  <a16:creationId xmlns:a16="http://schemas.microsoft.com/office/drawing/2014/main" id="{D3A1843A-CD6D-0979-253E-51D3206266CB}"/>
                </a:ext>
              </a:extLst>
            </p:cNvPr>
            <p:cNvSpPr/>
            <p:nvPr/>
          </p:nvSpPr>
          <p:spPr>
            <a:xfrm>
              <a:off x="3772883" y="4544957"/>
              <a:ext cx="99059" cy="121527"/>
            </a:xfrm>
            <a:custGeom>
              <a:avLst/>
              <a:gdLst/>
              <a:ahLst/>
              <a:cxnLst/>
              <a:rect l="0" t="0" r="0" b="0"/>
              <a:pathLst>
                <a:path w="99059" h="121527">
                  <a:moveTo>
                    <a:pt x="99059" y="44933"/>
                  </a:moveTo>
                  <a:cubicBezTo>
                    <a:pt x="90170" y="0"/>
                    <a:pt x="0" y="4255"/>
                    <a:pt x="0" y="4255"/>
                  </a:cubicBezTo>
                  <a:cubicBezTo>
                    <a:pt x="0" y="4255"/>
                    <a:pt x="14604" y="121527"/>
                    <a:pt x="98171" y="64910"/>
                  </a:cubicBezTo>
                  <a:cubicBezTo>
                    <a:pt x="98171" y="64910"/>
                    <a:pt x="96773" y="56604"/>
                    <a:pt x="99059" y="44933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Freeform 316">
              <a:extLst>
                <a:ext uri="{FF2B5EF4-FFF2-40B4-BE49-F238E27FC236}">
                  <a16:creationId xmlns:a16="http://schemas.microsoft.com/office/drawing/2014/main" id="{B64FF032-11C9-7CED-E9A5-990DF55ADFED}"/>
                </a:ext>
              </a:extLst>
            </p:cNvPr>
            <p:cNvSpPr/>
            <p:nvPr/>
          </p:nvSpPr>
          <p:spPr>
            <a:xfrm>
              <a:off x="3817079" y="4584162"/>
              <a:ext cx="53339" cy="25908"/>
            </a:xfrm>
            <a:custGeom>
              <a:avLst/>
              <a:gdLst/>
              <a:ahLst/>
              <a:cxnLst/>
              <a:rect l="0" t="0" r="0" b="0"/>
              <a:pathLst>
                <a:path w="53339" h="25908">
                  <a:moveTo>
                    <a:pt x="0" y="0"/>
                  </a:moveTo>
                  <a:cubicBezTo>
                    <a:pt x="0" y="0"/>
                    <a:pt x="41910" y="8078"/>
                    <a:pt x="53339" y="25908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Freeform 315">
              <a:extLst>
                <a:ext uri="{FF2B5EF4-FFF2-40B4-BE49-F238E27FC236}">
                  <a16:creationId xmlns:a16="http://schemas.microsoft.com/office/drawing/2014/main" id="{F5780A54-579B-D94C-216A-BB2E619AC580}"/>
                </a:ext>
              </a:extLst>
            </p:cNvPr>
            <p:cNvSpPr/>
            <p:nvPr/>
          </p:nvSpPr>
          <p:spPr>
            <a:xfrm>
              <a:off x="3866100" y="4517714"/>
              <a:ext cx="130556" cy="181331"/>
            </a:xfrm>
            <a:custGeom>
              <a:avLst/>
              <a:gdLst/>
              <a:ahLst/>
              <a:cxnLst/>
              <a:rect l="0" t="0" r="0" b="0"/>
              <a:pathLst>
                <a:path w="130556" h="181331">
                  <a:moveTo>
                    <a:pt x="130556" y="0"/>
                  </a:moveTo>
                  <a:cubicBezTo>
                    <a:pt x="31114" y="5233"/>
                    <a:pt x="7493" y="49175"/>
                    <a:pt x="2286" y="75781"/>
                  </a:cubicBezTo>
                  <a:cubicBezTo>
                    <a:pt x="0" y="87656"/>
                    <a:pt x="1396" y="96076"/>
                    <a:pt x="1396" y="96076"/>
                  </a:cubicBezTo>
                  <a:cubicBezTo>
                    <a:pt x="125857" y="181331"/>
                    <a:pt x="130556" y="0"/>
                    <a:pt x="130556" y="0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2F2411FE-959C-D2CD-B418-D7052127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9F88D-5DC6-4360-BD88-8048BF2AEFBC}" type="datetime1">
              <a:rPr lang="de-DE" smtClean="0"/>
              <a:t>17.04.2024</a:t>
            </a:fld>
            <a:endParaRPr lang="de-DE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992942D-864F-56BF-395A-D231AC7B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7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A261C-237E-FABC-7AEC-61606AAB4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23AD3242-5547-9E6B-5BB7-EBBE4EA69B0E}"/>
              </a:ext>
            </a:extLst>
          </p:cNvPr>
          <p:cNvSpPr/>
          <p:nvPr/>
        </p:nvSpPr>
        <p:spPr>
          <a:xfrm>
            <a:off x="6791325" y="733175"/>
            <a:ext cx="3409950" cy="269582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draußen, Baum, Wolke, Himmel enthält.&#10;&#10;Automatisch generierte Beschreibung">
            <a:extLst>
              <a:ext uri="{FF2B5EF4-FFF2-40B4-BE49-F238E27FC236}">
                <a16:creationId xmlns:a16="http://schemas.microsoft.com/office/drawing/2014/main" id="{A9B43A6F-3CED-6060-AF20-9A21B5CC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5" t="661" r="14265" b="20427"/>
          <a:stretch/>
        </p:blipFill>
        <p:spPr>
          <a:xfrm>
            <a:off x="8467725" y="3226997"/>
            <a:ext cx="2514600" cy="19502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A9E4E7-E137-E57A-DD56-311DBFDF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" y="-4021"/>
            <a:ext cx="12190096" cy="856933"/>
          </a:xfrm>
        </p:spPr>
        <p:txBody>
          <a:bodyPr/>
          <a:lstStyle/>
          <a:p>
            <a:pPr algn="ctr"/>
            <a:r>
              <a:rPr lang="de-DE" sz="3200" b="1" dirty="0">
                <a:solidFill>
                  <a:srgbClr val="73B632"/>
                </a:solidFill>
                <a:ea typeface="+mn-ea"/>
              </a:rPr>
              <a:t>Die Umsetzung für Rinteln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DB134B8-2860-F715-63CB-EB071770D98A}"/>
              </a:ext>
            </a:extLst>
          </p:cNvPr>
          <p:cNvGrpSpPr/>
          <p:nvPr/>
        </p:nvGrpSpPr>
        <p:grpSpPr>
          <a:xfrm>
            <a:off x="7830862" y="1303830"/>
            <a:ext cx="1181638" cy="1152127"/>
            <a:chOff x="3678394" y="4334226"/>
            <a:chExt cx="417577" cy="397764"/>
          </a:xfrm>
        </p:grpSpPr>
        <p:sp>
          <p:nvSpPr>
            <p:cNvPr id="5" name="Freeform 310">
              <a:extLst>
                <a:ext uri="{FF2B5EF4-FFF2-40B4-BE49-F238E27FC236}">
                  <a16:creationId xmlns:a16="http://schemas.microsoft.com/office/drawing/2014/main" id="{F55808DB-2F45-9B9B-646C-8E61F923F444}"/>
                </a:ext>
              </a:extLst>
            </p:cNvPr>
            <p:cNvSpPr/>
            <p:nvPr/>
          </p:nvSpPr>
          <p:spPr>
            <a:xfrm>
              <a:off x="3713447" y="4482054"/>
              <a:ext cx="345947" cy="249936"/>
            </a:xfrm>
            <a:custGeom>
              <a:avLst/>
              <a:gdLst/>
              <a:ahLst/>
              <a:cxnLst/>
              <a:rect l="0" t="0" r="0" b="0"/>
              <a:pathLst>
                <a:path w="345947" h="249936">
                  <a:moveTo>
                    <a:pt x="345947" y="0"/>
                  </a:moveTo>
                  <a:lnTo>
                    <a:pt x="345947" y="249936"/>
                  </a:lnTo>
                  <a:lnTo>
                    <a:pt x="0" y="249936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6" name="Freeform 311">
              <a:extLst>
                <a:ext uri="{FF2B5EF4-FFF2-40B4-BE49-F238E27FC236}">
                  <a16:creationId xmlns:a16="http://schemas.microsoft.com/office/drawing/2014/main" id="{53558E5D-19D6-C131-AE58-303092E4139A}"/>
                </a:ext>
              </a:extLst>
            </p:cNvPr>
            <p:cNvSpPr/>
            <p:nvPr/>
          </p:nvSpPr>
          <p:spPr>
            <a:xfrm>
              <a:off x="3951191" y="4352514"/>
              <a:ext cx="89915" cy="112776"/>
            </a:xfrm>
            <a:custGeom>
              <a:avLst/>
              <a:gdLst/>
              <a:ahLst/>
              <a:cxnLst/>
              <a:rect l="0" t="0" r="0" b="0"/>
              <a:pathLst>
                <a:path w="89915" h="112776">
                  <a:moveTo>
                    <a:pt x="89915" y="112776"/>
                  </a:moveTo>
                  <a:lnTo>
                    <a:pt x="89915" y="0"/>
                  </a:lnTo>
                  <a:lnTo>
                    <a:pt x="0" y="0"/>
                  </a:lnTo>
                  <a:lnTo>
                    <a:pt x="0" y="36551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7" name="Freeform 312">
              <a:extLst>
                <a:ext uri="{FF2B5EF4-FFF2-40B4-BE49-F238E27FC236}">
                  <a16:creationId xmlns:a16="http://schemas.microsoft.com/office/drawing/2014/main" id="{308AEF01-08F2-CC6A-5C10-32494CD5F2A4}"/>
                </a:ext>
              </a:extLst>
            </p:cNvPr>
            <p:cNvSpPr/>
            <p:nvPr/>
          </p:nvSpPr>
          <p:spPr>
            <a:xfrm>
              <a:off x="3678394" y="4334226"/>
              <a:ext cx="417577" cy="178308"/>
            </a:xfrm>
            <a:custGeom>
              <a:avLst/>
              <a:gdLst/>
              <a:ahLst/>
              <a:cxnLst/>
              <a:rect l="0" t="0" r="0" b="0"/>
              <a:pathLst>
                <a:path w="417577" h="178308">
                  <a:moveTo>
                    <a:pt x="0" y="178308"/>
                  </a:moveTo>
                  <a:lnTo>
                    <a:pt x="208789" y="0"/>
                  </a:lnTo>
                  <a:lnTo>
                    <a:pt x="417577" y="178308"/>
                  </a:ln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8" name="Freeform 313">
              <a:extLst>
                <a:ext uri="{FF2B5EF4-FFF2-40B4-BE49-F238E27FC236}">
                  <a16:creationId xmlns:a16="http://schemas.microsoft.com/office/drawing/2014/main" id="{6CEEBFB1-45D3-A599-14DE-70E2132CDEB1}"/>
                </a:ext>
              </a:extLst>
            </p:cNvPr>
            <p:cNvSpPr/>
            <p:nvPr/>
          </p:nvSpPr>
          <p:spPr>
            <a:xfrm>
              <a:off x="3868641" y="4555206"/>
              <a:ext cx="93218" cy="130188"/>
            </a:xfrm>
            <a:custGeom>
              <a:avLst/>
              <a:gdLst/>
              <a:ahLst/>
              <a:cxnLst/>
              <a:rect l="0" t="0" r="0" b="0"/>
              <a:pathLst>
                <a:path w="93218" h="130188">
                  <a:moveTo>
                    <a:pt x="93218" y="0"/>
                  </a:moveTo>
                  <a:cubicBezTo>
                    <a:pt x="93218" y="0"/>
                    <a:pt x="69088" y="15355"/>
                    <a:pt x="43942" y="21057"/>
                  </a:cubicBezTo>
                  <a:cubicBezTo>
                    <a:pt x="18923" y="26759"/>
                    <a:pt x="2413" y="55144"/>
                    <a:pt x="2413" y="55144"/>
                  </a:cubicBezTo>
                  <a:cubicBezTo>
                    <a:pt x="2413" y="55144"/>
                    <a:pt x="0" y="78499"/>
                    <a:pt x="4571" y="104356"/>
                  </a:cubicBezTo>
                  <a:cubicBezTo>
                    <a:pt x="9144" y="130188"/>
                    <a:pt x="6984" y="126276"/>
                    <a:pt x="6984" y="126276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Freeform 314">
              <a:extLst>
                <a:ext uri="{FF2B5EF4-FFF2-40B4-BE49-F238E27FC236}">
                  <a16:creationId xmlns:a16="http://schemas.microsoft.com/office/drawing/2014/main" id="{DAED9E3C-D536-C7C8-E343-240E2149707F}"/>
                </a:ext>
              </a:extLst>
            </p:cNvPr>
            <p:cNvSpPr/>
            <p:nvPr/>
          </p:nvSpPr>
          <p:spPr>
            <a:xfrm>
              <a:off x="3772883" y="4544957"/>
              <a:ext cx="99059" cy="121527"/>
            </a:xfrm>
            <a:custGeom>
              <a:avLst/>
              <a:gdLst/>
              <a:ahLst/>
              <a:cxnLst/>
              <a:rect l="0" t="0" r="0" b="0"/>
              <a:pathLst>
                <a:path w="99059" h="121527">
                  <a:moveTo>
                    <a:pt x="99059" y="44933"/>
                  </a:moveTo>
                  <a:cubicBezTo>
                    <a:pt x="90170" y="0"/>
                    <a:pt x="0" y="4255"/>
                    <a:pt x="0" y="4255"/>
                  </a:cubicBezTo>
                  <a:cubicBezTo>
                    <a:pt x="0" y="4255"/>
                    <a:pt x="14604" y="121527"/>
                    <a:pt x="98171" y="64910"/>
                  </a:cubicBezTo>
                  <a:cubicBezTo>
                    <a:pt x="98171" y="64910"/>
                    <a:pt x="96773" y="56604"/>
                    <a:pt x="99059" y="44933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Freeform 316">
              <a:extLst>
                <a:ext uri="{FF2B5EF4-FFF2-40B4-BE49-F238E27FC236}">
                  <a16:creationId xmlns:a16="http://schemas.microsoft.com/office/drawing/2014/main" id="{0334292E-1877-73C2-14F9-E034C01A4797}"/>
                </a:ext>
              </a:extLst>
            </p:cNvPr>
            <p:cNvSpPr/>
            <p:nvPr/>
          </p:nvSpPr>
          <p:spPr>
            <a:xfrm>
              <a:off x="3817079" y="4584162"/>
              <a:ext cx="53339" cy="25908"/>
            </a:xfrm>
            <a:custGeom>
              <a:avLst/>
              <a:gdLst/>
              <a:ahLst/>
              <a:cxnLst/>
              <a:rect l="0" t="0" r="0" b="0"/>
              <a:pathLst>
                <a:path w="53339" h="25908">
                  <a:moveTo>
                    <a:pt x="0" y="0"/>
                  </a:moveTo>
                  <a:cubicBezTo>
                    <a:pt x="0" y="0"/>
                    <a:pt x="41910" y="8078"/>
                    <a:pt x="53339" y="25908"/>
                  </a:cubicBezTo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Freeform 315">
              <a:extLst>
                <a:ext uri="{FF2B5EF4-FFF2-40B4-BE49-F238E27FC236}">
                  <a16:creationId xmlns:a16="http://schemas.microsoft.com/office/drawing/2014/main" id="{B64A710A-CFE4-FF6E-F953-B542548C7DE0}"/>
                </a:ext>
              </a:extLst>
            </p:cNvPr>
            <p:cNvSpPr/>
            <p:nvPr/>
          </p:nvSpPr>
          <p:spPr>
            <a:xfrm>
              <a:off x="3866100" y="4517714"/>
              <a:ext cx="130556" cy="181331"/>
            </a:xfrm>
            <a:custGeom>
              <a:avLst/>
              <a:gdLst/>
              <a:ahLst/>
              <a:cxnLst/>
              <a:rect l="0" t="0" r="0" b="0"/>
              <a:pathLst>
                <a:path w="130556" h="181331">
                  <a:moveTo>
                    <a:pt x="130556" y="0"/>
                  </a:moveTo>
                  <a:cubicBezTo>
                    <a:pt x="31114" y="5233"/>
                    <a:pt x="7493" y="49175"/>
                    <a:pt x="2286" y="75781"/>
                  </a:cubicBezTo>
                  <a:cubicBezTo>
                    <a:pt x="0" y="87656"/>
                    <a:pt x="1396" y="96076"/>
                    <a:pt x="1396" y="96076"/>
                  </a:cubicBezTo>
                  <a:cubicBezTo>
                    <a:pt x="125857" y="181331"/>
                    <a:pt x="130556" y="0"/>
                    <a:pt x="130556" y="0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E71B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ED5680D-9CD3-D2F4-293B-CB312A3E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7439-1EF6-4FF7-9A92-A70B58DE1CFF}" type="datetime1">
              <a:rPr lang="de-DE" smtClean="0"/>
              <a:t>17.04.2024</a:t>
            </a:fld>
            <a:endParaRPr lang="de-DE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8307FC30-A6EC-23F0-02CA-E7E6DD3D8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3175"/>
            <a:ext cx="6398544" cy="498764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1100"/>
              </a:spcAft>
              <a:buNone/>
            </a:pPr>
            <a:r>
              <a:rPr lang="de-DE" b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/>
              </a:rPr>
              <a:t>Ratsbeschluss </a:t>
            </a:r>
            <a:r>
              <a:rPr lang="de-DE" b="1">
                <a:solidFill>
                  <a:srgbClr val="0070C0"/>
                </a:solidFill>
                <a:ea typeface="Times New Roman" panose="02020603050405020304" pitchFamily="18" charset="0"/>
                <a:cs typeface="Times New Roman"/>
              </a:rPr>
              <a:t>2023</a:t>
            </a:r>
            <a:endParaRPr lang="de-DE" b="1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100"/>
              </a:spcAft>
              <a:buNone/>
            </a:pPr>
            <a:endParaRPr lang="de-DE" sz="30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Die Stadtwerke Rinteln GmbH wurde per Ratsbeschluss vom 24.05.2023 mit dieser Aufgabe und der Auswahl eines unterstützenden Dienstleisters betraut und beginnt mit dem mehrstufigen Erstellungsprozess.</a:t>
            </a:r>
          </a:p>
          <a:p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Die im </a:t>
            </a:r>
            <a:r>
              <a:rPr lang="de-DE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NKlimaG</a:t>
            </a:r>
            <a:r>
              <a:rPr lang="de-D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genannte Umsetzungspflicht für die Wärmeplanung ist der 31.12.2026. Die Stadt Rinteln, die Stadtwerke und der externe Dienstleister der Stadtwerke sowie die Energieagentur des Landkreises arbeiten hier eng zusammen.</a:t>
            </a:r>
          </a:p>
          <a:p>
            <a:pPr marL="0" indent="0" algn="l" rtl="0" fontAlgn="base">
              <a:buNone/>
            </a:pPr>
            <a:r>
              <a:rPr lang="de-DE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Was ist das Ergebnis einer kommunalen Wärmeplanung? 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DE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eine Wärmewendestrategie für das gesamte Stadtgebiet sowie Maßnahmensteckbriefe, die beschreiben, wie die Realisierung der Strategie seitens der Akteure vorangetrieben werden kann.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DE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Gleichzeitig kann die kommunale Wärmeplanung den Gebäudeeigentümerinnen und Gebäudeeigentümern eine </a:t>
            </a:r>
            <a:r>
              <a:rPr lang="de-DE" sz="1800" u="sng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de-DE" sz="1800" b="0" i="0" u="sng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ndikation</a:t>
            </a:r>
            <a:r>
              <a:rPr lang="de-DE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geben, in welchen Gebieten in der Stadt sich eine dezentrale Wärmeversorgung (beispielsweise durch eine Wärmepumpe) oder zentrale Wärmeversorgung (beispielsweise durch ein Wärmenetz) potenziell eignet. </a:t>
            </a:r>
            <a:endParaRPr lang="de-DE" sz="1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de-DE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de-DE" sz="1800">
              <a:latin typeface="Calibri" panose="020F0502020204030204" pitchFamily="34" charset="0"/>
              <a:cs typeface="Calibri"/>
            </a:endParaRPr>
          </a:p>
          <a:p>
            <a:endParaRPr lang="de-DE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8B6ACF7-CCEB-028A-2E63-A3CE13B729CC}"/>
              </a:ext>
            </a:extLst>
          </p:cNvPr>
          <p:cNvCxnSpPr>
            <a:cxnSpLocks/>
          </p:cNvCxnSpPr>
          <p:nvPr/>
        </p:nvCxnSpPr>
        <p:spPr>
          <a:xfrm>
            <a:off x="0" y="1471427"/>
            <a:ext cx="53708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B150B0DE-3FBA-0F27-522C-AC2C147E2DEC}"/>
              </a:ext>
            </a:extLst>
          </p:cNvPr>
          <p:cNvSpPr/>
          <p:nvPr/>
        </p:nvSpPr>
        <p:spPr>
          <a:xfrm>
            <a:off x="7912315" y="2762430"/>
            <a:ext cx="3409950" cy="269582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A82D46CE-0290-B465-75B8-990A6CE5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41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4F72B-081C-1CC3-EE8B-7B8D288A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" y="-2108"/>
            <a:ext cx="12190096" cy="88741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73B632"/>
                </a:solidFill>
                <a:ea typeface="+mn-ea"/>
              </a:rPr>
              <a:t>Vorläufiger</a:t>
            </a:r>
            <a:r>
              <a:rPr lang="en-US" sz="3200" b="1" dirty="0">
                <a:solidFill>
                  <a:srgbClr val="73B632"/>
                </a:solidFill>
                <a:ea typeface="+mn-ea"/>
              </a:rPr>
              <a:t> </a:t>
            </a:r>
            <a:r>
              <a:rPr lang="en-US" sz="3200" b="1" dirty="0" err="1">
                <a:solidFill>
                  <a:srgbClr val="73B632"/>
                </a:solidFill>
                <a:ea typeface="+mn-ea"/>
              </a:rPr>
              <a:t>Projektplan</a:t>
            </a:r>
            <a:endParaRPr lang="en-US" sz="3200" b="1" dirty="0">
              <a:solidFill>
                <a:srgbClr val="73B632"/>
              </a:solidFill>
              <a:ea typeface="+mn-ea"/>
            </a:endParaRPr>
          </a:p>
        </p:txBody>
      </p:sp>
      <p:sp>
        <p:nvSpPr>
          <p:cNvPr id="72" name="Datumsplatzhalter 71">
            <a:extLst>
              <a:ext uri="{FF2B5EF4-FFF2-40B4-BE49-F238E27FC236}">
                <a16:creationId xmlns:a16="http://schemas.microsoft.com/office/drawing/2014/main" id="{FAC9F0C9-4342-839C-5273-92D50F1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2CDD-614B-40B9-9965-30EC9875757E}" type="datetime1">
              <a:rPr lang="de-DE" smtClean="0"/>
              <a:t>17.04.2024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EFC62-4BDD-034E-AC0E-3C3A0969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3" y="1113053"/>
            <a:ext cx="9567049" cy="407659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0E0577-0678-E846-FA18-62BC38C6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4188-6E68-6F47-A4C8-2FE6E2E4065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641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au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3c0acf-20a1-486f-b3a8-84d2ace07531">
      <UserInfo>
        <DisplayName>Albrecht, Sarah</DisplayName>
        <AccountId>23</AccountId>
        <AccountType/>
      </UserInfo>
      <UserInfo>
        <DisplayName>Marcel Sprick</DisplayName>
        <AccountId>12</AccountId>
        <AccountType/>
      </UserInfo>
      <UserInfo>
        <DisplayName>Karl, Ulrich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0990A1971FE44B99773B32F87B24EC" ma:contentTypeVersion="6" ma:contentTypeDescription="Ein neues Dokument erstellen." ma:contentTypeScope="" ma:versionID="eb2908b80fb0e1d6648a8d00d007915c">
  <xsd:schema xmlns:xsd="http://www.w3.org/2001/XMLSchema" xmlns:xs="http://www.w3.org/2001/XMLSchema" xmlns:p="http://schemas.microsoft.com/office/2006/metadata/properties" xmlns:ns2="0e1bf115-fc27-49ae-8583-ea3d653dcc1d" xmlns:ns3="713c0acf-20a1-486f-b3a8-84d2ace07531" targetNamespace="http://schemas.microsoft.com/office/2006/metadata/properties" ma:root="true" ma:fieldsID="004bdd933261fbe1f823e9e471d311ff" ns2:_="" ns3:_="">
    <xsd:import namespace="0e1bf115-fc27-49ae-8583-ea3d653dcc1d"/>
    <xsd:import namespace="713c0acf-20a1-486f-b3a8-84d2ace075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bf115-fc27-49ae-8583-ea3d653dc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c0acf-20a1-486f-b3a8-84d2ace07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DB9E5-7C88-40E5-B28C-BCC5F113D01D}">
  <ds:schemaRefs>
    <ds:schemaRef ds:uri="be85d072-4c7d-4cb5-9f53-786ce5eb6e82"/>
    <ds:schemaRef ds:uri="cf07c315-fc7f-40be-82e9-28e02aff5b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13c0acf-20a1-486f-b3a8-84d2ace07531"/>
  </ds:schemaRefs>
</ds:datastoreItem>
</file>

<file path=customXml/itemProps2.xml><?xml version="1.0" encoding="utf-8"?>
<ds:datastoreItem xmlns:ds="http://schemas.openxmlformats.org/officeDocument/2006/customXml" ds:itemID="{0F5ED816-A845-47C8-BF09-1B5BD0CC2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bf115-fc27-49ae-8583-ea3d653dcc1d"/>
    <ds:schemaRef ds:uri="713c0acf-20a1-486f-b3a8-84d2ace07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C9E68E-E483-4688-B74D-85FC63263E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Breitbild</PresentationFormat>
  <Paragraphs>88</Paragraphs>
  <Slides>10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Morsal</vt:lpstr>
      <vt:lpstr>Times New Roman</vt:lpstr>
      <vt:lpstr>Wingdings</vt:lpstr>
      <vt:lpstr>Office</vt:lpstr>
      <vt:lpstr>Office</vt:lpstr>
      <vt:lpstr>PowerPoint-Präsentation</vt:lpstr>
      <vt:lpstr>Ausgangssituation und Zielsetzung – Ziel: Klimaneutralität</vt:lpstr>
      <vt:lpstr>rechtliche Aspekte: NKlimaG</vt:lpstr>
      <vt:lpstr>Das Durchführungskonzept einer Wärmeplanung</vt:lpstr>
      <vt:lpstr>Relevante Akteure für die kommunale Wärmeplanung</vt:lpstr>
      <vt:lpstr>Zusammenspiel der wichtigsten Akteure und deren Rollen</vt:lpstr>
      <vt:lpstr>Wichtige Mehrwerte für Kommunen</vt:lpstr>
      <vt:lpstr>Die Umsetzung für Rinteln</vt:lpstr>
      <vt:lpstr>Vorläufiger Projektplan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Viola Pommerening</dc:creator>
  <cp:lastModifiedBy>Albrecht, Sarah</cp:lastModifiedBy>
  <cp:revision>23</cp:revision>
  <dcterms:created xsi:type="dcterms:W3CDTF">2021-02-25T10:47:15Z</dcterms:created>
  <dcterms:modified xsi:type="dcterms:W3CDTF">2024-04-17T12:22:28Z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0x010100400990A1971FE44B99773B32F87B24EC</vt:lpwstr>
  </property>
  <property fmtid="{D5CDD505-2E9C-101B-9397-08002B2CF9AE}" pid="3" name="MediaServiceImageTags">
    <vt:lpwstr/>
  </property>
  <property fmtid="{D5CDD505-2E9C-101B-9397-08002B2CF9AE}" pid="4" name="Order">
    <vt:lpwstr>49000.0000000000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